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9" r:id="rId3"/>
    <p:sldId id="334" r:id="rId4"/>
    <p:sldId id="348" r:id="rId5"/>
    <p:sldId id="343" r:id="rId6"/>
    <p:sldId id="333" r:id="rId7"/>
    <p:sldId id="332" r:id="rId8"/>
    <p:sldId id="331" r:id="rId9"/>
    <p:sldId id="342" r:id="rId10"/>
    <p:sldId id="341" r:id="rId11"/>
    <p:sldId id="340" r:id="rId12"/>
    <p:sldId id="339" r:id="rId13"/>
    <p:sldId id="338" r:id="rId14"/>
    <p:sldId id="347" r:id="rId15"/>
    <p:sldId id="346" r:id="rId16"/>
    <p:sldId id="345" r:id="rId17"/>
    <p:sldId id="344" r:id="rId18"/>
    <p:sldId id="336" r:id="rId19"/>
    <p:sldId id="355" r:id="rId20"/>
    <p:sldId id="354" r:id="rId21"/>
    <p:sldId id="353" r:id="rId22"/>
    <p:sldId id="352" r:id="rId23"/>
    <p:sldId id="351" r:id="rId24"/>
    <p:sldId id="350" r:id="rId25"/>
    <p:sldId id="349" r:id="rId26"/>
    <p:sldId id="335" r:id="rId27"/>
    <p:sldId id="330" r:id="rId28"/>
    <p:sldId id="362" r:id="rId29"/>
    <p:sldId id="361" r:id="rId30"/>
    <p:sldId id="360" r:id="rId31"/>
    <p:sldId id="359" r:id="rId32"/>
    <p:sldId id="358" r:id="rId33"/>
    <p:sldId id="371" r:id="rId34"/>
    <p:sldId id="370" r:id="rId35"/>
    <p:sldId id="369" r:id="rId36"/>
    <p:sldId id="368" r:id="rId37"/>
    <p:sldId id="367" r:id="rId38"/>
    <p:sldId id="366" r:id="rId39"/>
    <p:sldId id="365" r:id="rId40"/>
    <p:sldId id="364" r:id="rId41"/>
    <p:sldId id="363" r:id="rId42"/>
    <p:sldId id="374" r:id="rId43"/>
    <p:sldId id="373" r:id="rId44"/>
    <p:sldId id="372" r:id="rId45"/>
    <p:sldId id="328" r:id="rId46"/>
    <p:sldId id="257" r:id="rId47"/>
    <p:sldId id="259" r:id="rId48"/>
    <p:sldId id="261" r:id="rId49"/>
    <p:sldId id="260" r:id="rId50"/>
    <p:sldId id="262" r:id="rId51"/>
    <p:sldId id="258" r:id="rId52"/>
    <p:sldId id="263" r:id="rId53"/>
    <p:sldId id="264" r:id="rId54"/>
    <p:sldId id="270" r:id="rId55"/>
    <p:sldId id="265" r:id="rId56"/>
    <p:sldId id="269" r:id="rId57"/>
    <p:sldId id="268" r:id="rId58"/>
    <p:sldId id="267" r:id="rId59"/>
    <p:sldId id="266" r:id="rId60"/>
    <p:sldId id="274" r:id="rId61"/>
    <p:sldId id="273" r:id="rId62"/>
    <p:sldId id="272" r:id="rId63"/>
    <p:sldId id="278" r:id="rId64"/>
    <p:sldId id="277" r:id="rId65"/>
    <p:sldId id="276" r:id="rId66"/>
    <p:sldId id="281" r:id="rId67"/>
    <p:sldId id="271" r:id="rId68"/>
    <p:sldId id="280" r:id="rId69"/>
    <p:sldId id="283" r:id="rId70"/>
    <p:sldId id="285" r:id="rId71"/>
    <p:sldId id="284" r:id="rId72"/>
    <p:sldId id="282" r:id="rId73"/>
    <p:sldId id="279" r:id="rId74"/>
    <p:sldId id="275" r:id="rId75"/>
    <p:sldId id="290" r:id="rId76"/>
    <p:sldId id="289" r:id="rId77"/>
    <p:sldId id="312" r:id="rId78"/>
    <p:sldId id="311" r:id="rId79"/>
    <p:sldId id="310" r:id="rId80"/>
    <p:sldId id="309" r:id="rId81"/>
    <p:sldId id="308" r:id="rId82"/>
    <p:sldId id="307" r:id="rId83"/>
    <p:sldId id="306" r:id="rId84"/>
    <p:sldId id="305" r:id="rId85"/>
    <p:sldId id="304" r:id="rId86"/>
    <p:sldId id="303" r:id="rId87"/>
    <p:sldId id="302" r:id="rId88"/>
    <p:sldId id="301" r:id="rId89"/>
    <p:sldId id="300" r:id="rId90"/>
    <p:sldId id="299" r:id="rId91"/>
    <p:sldId id="298" r:id="rId92"/>
    <p:sldId id="297" r:id="rId93"/>
    <p:sldId id="296" r:id="rId94"/>
    <p:sldId id="295" r:id="rId95"/>
    <p:sldId id="294" r:id="rId96"/>
    <p:sldId id="293" r:id="rId97"/>
    <p:sldId id="292" r:id="rId98"/>
    <p:sldId id="291" r:id="rId99"/>
    <p:sldId id="288" r:id="rId100"/>
    <p:sldId id="287" r:id="rId101"/>
    <p:sldId id="325" r:id="rId102"/>
    <p:sldId id="324" r:id="rId103"/>
    <p:sldId id="323" r:id="rId104"/>
    <p:sldId id="322" r:id="rId105"/>
    <p:sldId id="327" r:id="rId106"/>
    <p:sldId id="326" r:id="rId107"/>
    <p:sldId id="321" r:id="rId108"/>
    <p:sldId id="320" r:id="rId109"/>
    <p:sldId id="319" r:id="rId110"/>
    <p:sldId id="318" r:id="rId111"/>
    <p:sldId id="317" r:id="rId1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77A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34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C000"/>
                </a:solidFill>
              </a:defRPr>
            </a:lvl1pPr>
            <a:lvl2pPr>
              <a:defRPr sz="2400">
                <a:solidFill>
                  <a:srgbClr val="FFC000"/>
                </a:solidFill>
              </a:defRPr>
            </a:lvl2pPr>
            <a:lvl3pPr>
              <a:defRPr sz="2000">
                <a:solidFill>
                  <a:srgbClr val="FFC000"/>
                </a:solidFill>
              </a:defRPr>
            </a:lvl3pPr>
            <a:lvl4pPr>
              <a:defRPr sz="1800">
                <a:solidFill>
                  <a:srgbClr val="FFC000"/>
                </a:solidFill>
              </a:defRPr>
            </a:lvl4pPr>
            <a:lvl5pPr>
              <a:defRPr sz="1800">
                <a:solidFill>
                  <a:srgbClr val="FFC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C000"/>
                </a:solidFill>
              </a:defRPr>
            </a:lvl1pPr>
            <a:lvl2pPr>
              <a:defRPr sz="2000">
                <a:solidFill>
                  <a:srgbClr val="FFC000"/>
                </a:solidFill>
              </a:defRPr>
            </a:lvl2pPr>
            <a:lvl3pPr>
              <a:defRPr sz="1800">
                <a:solidFill>
                  <a:srgbClr val="FFC000"/>
                </a:solidFill>
              </a:defRPr>
            </a:lvl3pPr>
            <a:lvl4pPr>
              <a:defRPr sz="1600">
                <a:solidFill>
                  <a:srgbClr val="FFC000"/>
                </a:solidFill>
              </a:defRPr>
            </a:lvl4pPr>
            <a:lvl5pPr>
              <a:defRPr sz="1600">
                <a:solidFill>
                  <a:srgbClr val="FFC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23C2554-F6A7-480C-B5CB-B70222BF7E13}" type="datetimeFigureOut">
              <a:rPr lang="zh-TW" altLang="en-US" smtClean="0"/>
              <a:t>2016/4/30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E041BC89-A50E-43CF-9C1C-F33FB73641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377A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377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267744" y="1988840"/>
            <a:ext cx="482453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魔    法</a:t>
            </a:r>
            <a:endParaRPr lang="en-US" altLang="zh-TW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TW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校門口</a:t>
            </a:r>
          </a:p>
        </p:txBody>
      </p:sp>
    </p:spTree>
    <p:extLst>
      <p:ext uri="{BB962C8B-B14F-4D97-AF65-F5344CB8AC3E}">
        <p14:creationId xmlns:p14="http://schemas.microsoft.com/office/powerpoint/2010/main" val="242150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69572"/>
              </p:ext>
            </p:extLst>
          </p:nvPr>
        </p:nvGraphicFramePr>
        <p:xfrm>
          <a:off x="755576" y="764704"/>
          <a:ext cx="7632848" cy="5400601"/>
        </p:xfrm>
        <a:graphic>
          <a:graphicData uri="http://schemas.openxmlformats.org/drawingml/2006/table">
            <a:tbl>
              <a:tblPr/>
              <a:tblGrid>
                <a:gridCol w="1024621"/>
                <a:gridCol w="1542688"/>
                <a:gridCol w="5065539"/>
              </a:tblGrid>
              <a:tr h="29784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300" b="1" dirty="0"/>
                        <a:t>雞蛋花（緬梔）</a:t>
                      </a:r>
                      <a:endParaRPr lang="zh-TW" altLang="en-US" sz="13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03132">
                <a:tc>
                  <a:txBody>
                    <a:bodyPr/>
                    <a:lstStyle/>
                    <a:p>
                      <a:r>
                        <a:rPr lang="zh-TW" altLang="en-US" sz="1300" b="1"/>
                        <a:t>學名</a:t>
                      </a:r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/>
                        <a:t>Plumeria rubra L. var. acutifolia (Poir. ex Lam.) Bailey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97841">
                <a:tc>
                  <a:txBody>
                    <a:bodyPr/>
                    <a:lstStyle/>
                    <a:p>
                      <a:r>
                        <a:rPr lang="zh-TW" altLang="en-US" sz="1300" b="1"/>
                        <a:t>科別</a:t>
                      </a:r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/>
                        <a:t>夾竹桃科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7841">
                <a:tc>
                  <a:txBody>
                    <a:bodyPr/>
                    <a:lstStyle/>
                    <a:p>
                      <a:r>
                        <a:rPr lang="zh-TW" altLang="en-US" sz="1300" b="1"/>
                        <a:t>原產地</a:t>
                      </a:r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/>
                        <a:t>熱帶美洲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1221">
                <a:tc>
                  <a:txBody>
                    <a:bodyPr/>
                    <a:lstStyle/>
                    <a:p>
                      <a:r>
                        <a:rPr lang="zh-TW" altLang="en-US" sz="1300" b="1"/>
                        <a:t>花期</a:t>
                      </a:r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/>
                        <a:t>夏、秋兩季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784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300" b="1"/>
                        <a:t>性 狀</a:t>
                      </a:r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84884">
                <a:tc gridSpan="2">
                  <a:txBody>
                    <a:bodyPr/>
                    <a:lstStyle/>
                    <a:p>
                      <a:r>
                        <a:rPr lang="zh-TW" altLang="en-US" sz="1300" dirty="0"/>
                        <a:t>全株具乳汁有毒。單葉簇生於枝條頂端，葉長橢圓形，全緣，葉面平滑，葉脈紋路屬羽狀側脈。屬於聚繖花；花白，共有五片花瓣，花辦中心呈鮮黃色</a:t>
                      </a:r>
                      <a:r>
                        <a:rPr lang="zh-TW" altLang="en-US" sz="1300" dirty="0" smtClean="0"/>
                        <a:t>。</a:t>
                      </a:r>
                      <a:r>
                        <a:rPr lang="en-US" altLang="zh-TW" sz="1300" dirty="0" smtClean="0"/>
                        <a:t>(</a:t>
                      </a:r>
                      <a:r>
                        <a:rPr lang="zh-TW" altLang="en-US" sz="1300" dirty="0" smtClean="0"/>
                        <a:t>東棟</a:t>
                      </a:r>
                      <a:r>
                        <a:rPr lang="en-US" altLang="zh-TW" sz="1300" dirty="0" smtClean="0"/>
                        <a:t>)</a:t>
                      </a:r>
                      <a:endParaRPr lang="zh-TW" altLang="en-US" sz="13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1" name="Picture 1" descr="http://www.sups.tp.edu.tw/school/plant/c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3"/>
            <a:ext cx="4536504" cy="42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169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59901"/>
              </p:ext>
            </p:extLst>
          </p:nvPr>
        </p:nvGraphicFramePr>
        <p:xfrm>
          <a:off x="683566" y="692694"/>
          <a:ext cx="7776865" cy="5482425"/>
        </p:xfrm>
        <a:graphic>
          <a:graphicData uri="http://schemas.openxmlformats.org/drawingml/2006/table">
            <a:tbl>
              <a:tblPr/>
              <a:tblGrid>
                <a:gridCol w="972108"/>
                <a:gridCol w="2412270"/>
                <a:gridCol w="4392487"/>
              </a:tblGrid>
              <a:tr h="34176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竹</a:t>
                      </a:r>
                      <a:endParaRPr lang="zh-TW" altLang="en-US" sz="18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5514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Bambusa tuldoides Munro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4176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禾本科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176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95264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竹類植物很難開花，它的分類鑒定比較特殊。除稈、小枝與葉的性狀外，稈籜是分類鑒定的重要依據，包括籜鞘、籜舌、籜耳、籜葉的外形、顏色、質地、被毛等性狀。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49" name="Picture 1" descr="http://www.sups.tp.edu.tw/school/plant/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33" y="1196751"/>
            <a:ext cx="4106416" cy="35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85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35041"/>
              </p:ext>
            </p:extLst>
          </p:nvPr>
        </p:nvGraphicFramePr>
        <p:xfrm>
          <a:off x="683568" y="692696"/>
          <a:ext cx="7776863" cy="5472608"/>
        </p:xfrm>
        <a:graphic>
          <a:graphicData uri="http://schemas.openxmlformats.org/drawingml/2006/table">
            <a:tbl>
              <a:tblPr/>
              <a:tblGrid>
                <a:gridCol w="944080"/>
                <a:gridCol w="1888161"/>
                <a:gridCol w="4944622"/>
              </a:tblGrid>
              <a:tr h="42097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番林投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66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Dracaena angustifolia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龍舌蘭科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66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馬來西亞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66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99607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株高</a:t>
                      </a:r>
                      <a:r>
                        <a:rPr lang="en-US" altLang="zh-TW" sz="1800" dirty="0"/>
                        <a:t>3-5</a:t>
                      </a:r>
                      <a:r>
                        <a:rPr lang="zh-TW" altLang="en-US" sz="1800" dirty="0"/>
                        <a:t>公尺，成株叢生狀，莖細直，長高後易彎斜。葉全緣，線形，無柄，細長下垂狀，濃綠富光澤，耐陰性強。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3" name="Picture 1" descr="http://www.sups.tp.edu.tw/school/plant/b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7"/>
            <a:ext cx="4394448" cy="33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57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73491"/>
              </p:ext>
            </p:extLst>
          </p:nvPr>
        </p:nvGraphicFramePr>
        <p:xfrm>
          <a:off x="683568" y="692697"/>
          <a:ext cx="7776863" cy="5328593"/>
        </p:xfrm>
        <a:graphic>
          <a:graphicData uri="http://schemas.openxmlformats.org/drawingml/2006/table">
            <a:tbl>
              <a:tblPr/>
              <a:tblGrid>
                <a:gridCol w="908512"/>
                <a:gridCol w="1780685"/>
                <a:gridCol w="5087666"/>
              </a:tblGrid>
              <a:tr h="36842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厚葉榕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8381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Ficus microcarpa var. fuyuensis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684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桑科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74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台灣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74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42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50018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株高可達</a:t>
                      </a:r>
                      <a:r>
                        <a:rPr lang="en-US" altLang="zh-TW" sz="1800" dirty="0"/>
                        <a:t>2</a:t>
                      </a:r>
                      <a:r>
                        <a:rPr lang="zh-TW" altLang="en-US" sz="1800" dirty="0"/>
                        <a:t>公尺，葉互生，倒卵形或闊橢圓形，厚革質，兩面粗糙。隱頭花序，其中有雄花及雌花聚生。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7" name="Picture 1" descr="http://www.sups.tp.edu.tw/school/plant/b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7"/>
            <a:ext cx="4538464" cy="360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57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96362"/>
              </p:ext>
            </p:extLst>
          </p:nvPr>
        </p:nvGraphicFramePr>
        <p:xfrm>
          <a:off x="683568" y="692697"/>
          <a:ext cx="7776864" cy="5400598"/>
        </p:xfrm>
        <a:graphic>
          <a:graphicData uri="http://schemas.openxmlformats.org/drawingml/2006/table">
            <a:tbl>
              <a:tblPr/>
              <a:tblGrid>
                <a:gridCol w="919844"/>
                <a:gridCol w="2032484"/>
                <a:gridCol w="4824536"/>
              </a:tblGrid>
              <a:tr h="46961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偃柏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183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Procumbent juniper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6961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柏科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183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中國、日本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183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961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26257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常綠匍匐性灌木， 株高</a:t>
                      </a:r>
                      <a:r>
                        <a:rPr lang="en-US" altLang="zh-TW" sz="1800" dirty="0"/>
                        <a:t>3~4</a:t>
                      </a:r>
                      <a:r>
                        <a:rPr lang="zh-TW" altLang="en-US" sz="1800" dirty="0"/>
                        <a:t>公尺，樹幹及枝條扭卷，屢作匍匐性橫臥。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21" name="Picture 1" descr="http://www.sups.tp.edu.tw/school/plant/b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7"/>
            <a:ext cx="4464496" cy="34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57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87603"/>
              </p:ext>
            </p:extLst>
          </p:nvPr>
        </p:nvGraphicFramePr>
        <p:xfrm>
          <a:off x="755576" y="692700"/>
          <a:ext cx="7632847" cy="5400595"/>
        </p:xfrm>
        <a:graphic>
          <a:graphicData uri="http://schemas.openxmlformats.org/drawingml/2006/table">
            <a:tbl>
              <a:tblPr/>
              <a:tblGrid>
                <a:gridCol w="974912"/>
                <a:gridCol w="1833400"/>
                <a:gridCol w="4824535"/>
              </a:tblGrid>
              <a:tr h="37245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蚌蘭（紫背萬年青）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113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Rhoeo spathacea Stearn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245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鴨趾草科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179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西印度群島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179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245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8504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葉長橢圓披針形先端漸尖。葉互生緊密，抱莖。葉面暗綠色，葉背暗紫色，略厚革質。花淡紫色，由株基葉腋抽出，蚌狀兩片苞片。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5" name="Picture 1" descr="http://www.sups.tp.edu.tw/school/plant/b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4466456" cy="36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57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89679"/>
              </p:ext>
            </p:extLst>
          </p:nvPr>
        </p:nvGraphicFramePr>
        <p:xfrm>
          <a:off x="683568" y="764706"/>
          <a:ext cx="7776864" cy="5328588"/>
        </p:xfrm>
        <a:graphic>
          <a:graphicData uri="http://schemas.openxmlformats.org/drawingml/2006/table">
            <a:tbl>
              <a:tblPr/>
              <a:tblGrid>
                <a:gridCol w="954434"/>
                <a:gridCol w="1908866"/>
                <a:gridCol w="4913564"/>
              </a:tblGrid>
              <a:tr h="36819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龍舌蘭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1030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Agave americana L.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6819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龍舌蘭科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3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北美洲南部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3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19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25047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開花後即枯死，但生長周期長，有世紀植物之稱。植株葉片簇生，高可及</a:t>
                      </a:r>
                      <a:r>
                        <a:rPr lang="en-US" altLang="zh-TW" sz="1800" dirty="0"/>
                        <a:t>150</a:t>
                      </a:r>
                      <a:r>
                        <a:rPr lang="zh-TW" altLang="en-US" sz="1800" dirty="0"/>
                        <a:t>公分以上，葉劍狀，先端尖而銳利，邊緣亦有鋸齒，厚肉革質而堅挺。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69" name="Picture 1" descr="http://www.sups.tp.edu.tw/school/plant/b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4394448" cy="36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726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26983"/>
              </p:ext>
            </p:extLst>
          </p:nvPr>
        </p:nvGraphicFramePr>
        <p:xfrm>
          <a:off x="683566" y="692696"/>
          <a:ext cx="7776865" cy="5472608"/>
        </p:xfrm>
        <a:graphic>
          <a:graphicData uri="http://schemas.openxmlformats.org/drawingml/2006/table">
            <a:tbl>
              <a:tblPr/>
              <a:tblGrid>
                <a:gridCol w="955882"/>
                <a:gridCol w="1876360"/>
                <a:gridCol w="4944623"/>
              </a:tblGrid>
              <a:tr h="43674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南美蟛蜞菊（地錦花）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9386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Wedelia trilobata A. S. Hitchc.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3674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菊科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530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熱帶美洲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222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674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50973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莖匍匐蔓延，由節處發根，覆蓋性佳。葉橢圓形，先端三裂，頭狀花序，單生於枝條頂端，呈黃色單瓣。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793" name="Picture 1" descr="http://www.sups.tp.edu.tw/school/plant/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410641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7260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58667"/>
              </p:ext>
            </p:extLst>
          </p:nvPr>
        </p:nvGraphicFramePr>
        <p:xfrm>
          <a:off x="683568" y="764705"/>
          <a:ext cx="7776864" cy="5328592"/>
        </p:xfrm>
        <a:graphic>
          <a:graphicData uri="http://schemas.openxmlformats.org/drawingml/2006/table">
            <a:tbl>
              <a:tblPr/>
              <a:tblGrid>
                <a:gridCol w="893458"/>
                <a:gridCol w="1547823"/>
                <a:gridCol w="5335583"/>
              </a:tblGrid>
              <a:tr h="38753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梅（青梅）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5948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Prunus mune Sieb. ET Zucc.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753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薔薇科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818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中國華南地區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753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冬末初春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753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4078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葉片小而近卵形，尾端明顯尖銳。，花以白色為主，單瓣或重瓣。果皮鮮紅色、暗紅、黃色和綠色。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17" name="Picture 1" descr="http://www.sups.tp.edu.tw/school/plant/b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7"/>
            <a:ext cx="4682480" cy="37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577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55895"/>
              </p:ext>
            </p:extLst>
          </p:nvPr>
        </p:nvGraphicFramePr>
        <p:xfrm>
          <a:off x="755577" y="764704"/>
          <a:ext cx="7704856" cy="5400598"/>
        </p:xfrm>
        <a:graphic>
          <a:graphicData uri="http://schemas.openxmlformats.org/drawingml/2006/table">
            <a:tbl>
              <a:tblPr/>
              <a:tblGrid>
                <a:gridCol w="921747"/>
                <a:gridCol w="1689869"/>
                <a:gridCol w="5093240"/>
              </a:tblGrid>
              <a:tr h="54006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金道露兜樹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4510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Pandanus baptistii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露兜樹科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4510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新布利丁島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006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50150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葉劍狀線形，無刺，葉中具有金黃色縱紋，葉色高雅明媚。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41" name="Picture 1" descr="http://www.sups.tp.edu.tw/school/plant/b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1"/>
            <a:ext cx="4898504" cy="348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577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245345"/>
              </p:ext>
            </p:extLst>
          </p:nvPr>
        </p:nvGraphicFramePr>
        <p:xfrm>
          <a:off x="683568" y="764705"/>
          <a:ext cx="7776863" cy="5328589"/>
        </p:xfrm>
        <a:graphic>
          <a:graphicData uri="http://schemas.openxmlformats.org/drawingml/2006/table">
            <a:tbl>
              <a:tblPr/>
              <a:tblGrid>
                <a:gridCol w="914208"/>
                <a:gridCol w="2326152"/>
                <a:gridCol w="4536503"/>
              </a:tblGrid>
              <a:tr h="36819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變葉木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1030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Codiaeum variegatum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6819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大戟科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9661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馬來西亞</a:t>
                      </a:r>
                      <a:r>
                        <a:rPr lang="en-US" altLang="zh-TW" sz="1800"/>
                        <a:t>, </a:t>
                      </a:r>
                      <a:r>
                        <a:rPr lang="zh-TW" altLang="en-US" sz="1800"/>
                        <a:t>爪哇</a:t>
                      </a:r>
                      <a:r>
                        <a:rPr lang="en-US" altLang="zh-TW" sz="1800"/>
                        <a:t>, </a:t>
                      </a:r>
                      <a:r>
                        <a:rPr lang="zh-TW" altLang="en-US" sz="1800"/>
                        <a:t>太平洋群島等熱帶地區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3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19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7276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葉形葉色變化豐富</a:t>
                      </a:r>
                      <a:r>
                        <a:rPr lang="en-US" altLang="zh-TW" sz="1800" dirty="0"/>
                        <a:t>, </a:t>
                      </a:r>
                      <a:r>
                        <a:rPr lang="zh-TW" altLang="en-US" sz="1800" dirty="0"/>
                        <a:t>為優美之觀葉植物</a:t>
                      </a:r>
                      <a:r>
                        <a:rPr lang="en-US" altLang="zh-TW" sz="1800" dirty="0"/>
                        <a:t>, </a:t>
                      </a:r>
                      <a:r>
                        <a:rPr lang="zh-TW" altLang="en-US" sz="1800" dirty="0"/>
                        <a:t>性喜高溫多濕</a:t>
                      </a:r>
                      <a:r>
                        <a:rPr lang="en-US" altLang="zh-TW" sz="1800" dirty="0"/>
                        <a:t>, </a:t>
                      </a:r>
                      <a:r>
                        <a:rPr lang="zh-TW" altLang="en-US" sz="1800" dirty="0"/>
                        <a:t>日照愈充足葉色變化愈艷麗。株體具乳汁。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865" name="Picture 1" descr="http://www.sups.tp.edu.tw/school/plant/b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250432" cy="3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39919"/>
              </p:ext>
            </p:extLst>
          </p:nvPr>
        </p:nvGraphicFramePr>
        <p:xfrm>
          <a:off x="683568" y="764704"/>
          <a:ext cx="7704856" cy="5328593"/>
        </p:xfrm>
        <a:graphic>
          <a:graphicData uri="http://schemas.openxmlformats.org/drawingml/2006/table">
            <a:tbl>
              <a:tblPr/>
              <a:tblGrid>
                <a:gridCol w="1198267"/>
                <a:gridCol w="1509816"/>
                <a:gridCol w="4996773"/>
              </a:tblGrid>
              <a:tr h="34320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地錦（爬牆虎）</a:t>
                      </a:r>
                      <a:endParaRPr lang="zh-TW" altLang="en-US" sz="1400" dirty="0"/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15411">
                <a:tc>
                  <a:txBody>
                    <a:bodyPr/>
                    <a:lstStyle/>
                    <a:p>
                      <a:r>
                        <a:rPr lang="zh-TW" altLang="en-US" sz="1400" b="1"/>
                        <a:t>學名</a:t>
                      </a:r>
                      <a:endParaRPr lang="zh-TW" altLang="en-US" sz="1400"/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Parthenocissus tricuspidata</a:t>
                      </a:r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400"/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43204">
                <a:tc>
                  <a:txBody>
                    <a:bodyPr/>
                    <a:lstStyle/>
                    <a:p>
                      <a:r>
                        <a:rPr lang="zh-TW" altLang="en-US" sz="1400" b="1"/>
                        <a:t>科別</a:t>
                      </a:r>
                      <a:endParaRPr lang="zh-TW" altLang="en-US" sz="1400"/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/>
                        <a:t>葡萄科</a:t>
                      </a:r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00606">
                <a:tc>
                  <a:txBody>
                    <a:bodyPr/>
                    <a:lstStyle/>
                    <a:p>
                      <a:r>
                        <a:rPr lang="zh-TW" altLang="en-US" sz="1400" b="1"/>
                        <a:t>原產地</a:t>
                      </a:r>
                      <a:endParaRPr lang="zh-TW" altLang="en-US" sz="1400"/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/>
                        <a:t>日本、韓國</a:t>
                      </a:r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7942">
                <a:tc>
                  <a:txBody>
                    <a:bodyPr/>
                    <a:lstStyle/>
                    <a:p>
                      <a:r>
                        <a:rPr lang="zh-TW" altLang="en-US" sz="1400" b="1"/>
                        <a:t>花期</a:t>
                      </a:r>
                      <a:endParaRPr lang="zh-TW" altLang="en-US" sz="1400"/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/>
                        <a:t>6-7</a:t>
                      </a:r>
                      <a:r>
                        <a:rPr lang="zh-TW" altLang="en-US" sz="1400"/>
                        <a:t>月</a:t>
                      </a:r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20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性 狀</a:t>
                      </a:r>
                      <a:endParaRPr lang="zh-TW" altLang="en-US" sz="1400" dirty="0"/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45022">
                <a:tc gridSpan="2">
                  <a:txBody>
                    <a:bodyPr/>
                    <a:lstStyle/>
                    <a:p>
                      <a:r>
                        <a:rPr lang="zh-TW" altLang="en-US" sz="1400" dirty="0"/>
                        <a:t>卷鬚短而多岐，變形為吸盤，用以攀登用。葉單生或呈三葉深裂。晚秋至冬季由綠色轉為紅色。聚繖花序。小花五瓣。果實球形，成熟為黑紫色</a:t>
                      </a:r>
                      <a:r>
                        <a:rPr lang="zh-TW" altLang="en-US" sz="1400" dirty="0" smtClean="0"/>
                        <a:t>。</a:t>
                      </a:r>
                      <a:r>
                        <a:rPr lang="en-US" altLang="zh-TW" sz="1400" dirty="0" smtClean="0"/>
                        <a:t>(</a:t>
                      </a:r>
                      <a:r>
                        <a:rPr lang="zh-TW" altLang="en-US" sz="1400" dirty="0" smtClean="0"/>
                        <a:t>東棟</a:t>
                      </a:r>
                      <a:r>
                        <a:rPr lang="en-US" altLang="zh-TW" sz="1400" dirty="0" smtClean="0"/>
                        <a:t>)</a:t>
                      </a:r>
                      <a:endParaRPr lang="zh-TW" altLang="en-US" sz="1400" dirty="0"/>
                    </a:p>
                  </a:txBody>
                  <a:tcPr marL="72877" marR="72877" marT="36438" marB="36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05" name="Picture 1" descr="http://www.sups.tp.edu.tw/school/plant/c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5"/>
            <a:ext cx="4608512" cy="42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1690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03938"/>
              </p:ext>
            </p:extLst>
          </p:nvPr>
        </p:nvGraphicFramePr>
        <p:xfrm>
          <a:off x="683569" y="764704"/>
          <a:ext cx="7776863" cy="5400598"/>
        </p:xfrm>
        <a:graphic>
          <a:graphicData uri="http://schemas.openxmlformats.org/drawingml/2006/table">
            <a:tbl>
              <a:tblPr/>
              <a:tblGrid>
                <a:gridCol w="879736"/>
                <a:gridCol w="1970608"/>
                <a:gridCol w="4926519"/>
              </a:tblGrid>
              <a:tr h="40657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槴子花（山黃梔）</a:t>
                      </a:r>
                      <a:endParaRPr lang="zh-TW" altLang="en-US" sz="1800" dirty="0"/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1844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Gardenia jasminoides Ellis</a:t>
                      </a:r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0657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茜草科</a:t>
                      </a:r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1250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中國、越南</a:t>
                      </a:r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368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4-6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657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36240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葉對生或三葉輪生，倒長卵形，葉柄有葉托，花頂生，白色或黃色，具芳香，初夏開放。果為橢圓形，黃紅色。</a:t>
                      </a:r>
                    </a:p>
                  </a:txBody>
                  <a:tcPr marL="85228" marR="85228" marT="42614" marB="42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889" name="Picture 1" descr="http://www.sups.tp.edu.tw/school/plant/b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390" y="1340768"/>
            <a:ext cx="425597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577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90036"/>
              </p:ext>
            </p:extLst>
          </p:nvPr>
        </p:nvGraphicFramePr>
        <p:xfrm>
          <a:off x="683568" y="764704"/>
          <a:ext cx="7776863" cy="5400600"/>
        </p:xfrm>
        <a:graphic>
          <a:graphicData uri="http://schemas.openxmlformats.org/drawingml/2006/table">
            <a:tbl>
              <a:tblPr/>
              <a:tblGrid>
                <a:gridCol w="1023913"/>
                <a:gridCol w="1928415"/>
                <a:gridCol w="4824535"/>
              </a:tblGrid>
              <a:tr h="36549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500" b="1" dirty="0"/>
                        <a:t>大紅秋海棠（珊瑚秋海棠）</a:t>
                      </a:r>
                      <a:endParaRPr lang="zh-TW" altLang="en-US" sz="1500" dirty="0"/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13742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學名</a:t>
                      </a:r>
                      <a:endParaRPr lang="zh-TW" altLang="en-US" sz="1500"/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Begonia coccinea Hook.</a:t>
                      </a:r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500"/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65497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科別</a:t>
                      </a:r>
                      <a:endParaRPr lang="zh-TW" altLang="en-US" sz="1500"/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/>
                        <a:t>秋海棠科</a:t>
                      </a:r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39620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原產地</a:t>
                      </a:r>
                      <a:endParaRPr lang="zh-TW" altLang="en-US" sz="1500"/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/>
                        <a:t>巴西</a:t>
                      </a:r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6390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花期</a:t>
                      </a:r>
                      <a:endParaRPr lang="zh-TW" altLang="en-US" sz="1500"/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/>
                        <a:t>全年</a:t>
                      </a:r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49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1"/>
                        <a:t>性 狀</a:t>
                      </a:r>
                      <a:endParaRPr lang="zh-TW" altLang="en-US" sz="1500"/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84357">
                <a:tc gridSpan="2">
                  <a:txBody>
                    <a:bodyPr/>
                    <a:lstStyle/>
                    <a:p>
                      <a:r>
                        <a:rPr lang="zh-TW" altLang="en-US" sz="1500" dirty="0"/>
                        <a:t>屬鬚根系，莖直立有分枝，高一公尺左右，肉質表面光滑，綠色，葉不對稱卵形，有鋸齒，葉面綠色葉背紅色。花梗自腋抽出，紅色，肉質下垂。</a:t>
                      </a:r>
                    </a:p>
                  </a:txBody>
                  <a:tcPr marL="76576" marR="76576" marT="38288" marB="3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13" name="Picture 1" descr="http://www.sups.tp.edu.tw/school/plant/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5"/>
            <a:ext cx="4464496" cy="36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89805"/>
              </p:ext>
            </p:extLst>
          </p:nvPr>
        </p:nvGraphicFramePr>
        <p:xfrm>
          <a:off x="683568" y="692696"/>
          <a:ext cx="7776864" cy="5472609"/>
        </p:xfrm>
        <a:graphic>
          <a:graphicData uri="http://schemas.openxmlformats.org/drawingml/2006/table">
            <a:tbl>
              <a:tblPr/>
              <a:tblGrid>
                <a:gridCol w="1119579"/>
                <a:gridCol w="1613158"/>
                <a:gridCol w="5044127"/>
              </a:tblGrid>
              <a:tr h="42097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芒果（檬果）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52425">
                <a:tc>
                  <a:txBody>
                    <a:bodyPr/>
                    <a:lstStyle/>
                    <a:p>
                      <a:r>
                        <a:rPr lang="zh-TW" altLang="en-US" b="1"/>
                        <a:t>學名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Mangifera indica L.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b="1"/>
                        <a:t>科別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漆樹科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b="1"/>
                        <a:t>原產地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亞洲印度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b="1"/>
                        <a:t>花期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1~4</a:t>
                      </a:r>
                      <a:r>
                        <a:rPr lang="zh-TW" altLang="en-US"/>
                        <a:t>月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/>
                        <a:t>性 狀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15334"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樹幹直，樹皮灰白色。葉互生，厚紙質、全緣，長橢圓形。表面濃綠色。圓錐花序，有香氣。成熟果皮呈黃綠色或紅色，果肉為橙黃色</a:t>
                      </a:r>
                      <a:r>
                        <a:rPr lang="zh-TW" altLang="en-US" dirty="0" smtClean="0"/>
                        <a:t>。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東棟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129" name="Picture 1" descr="http://www.sups.tp.edu.tw/school/plant/c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04" y="1412776"/>
            <a:ext cx="4677611" cy="33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1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59609"/>
              </p:ext>
            </p:extLst>
          </p:nvPr>
        </p:nvGraphicFramePr>
        <p:xfrm>
          <a:off x="755576" y="764704"/>
          <a:ext cx="7632848" cy="5328591"/>
        </p:xfrm>
        <a:graphic>
          <a:graphicData uri="http://schemas.openxmlformats.org/drawingml/2006/table">
            <a:tbl>
              <a:tblPr/>
              <a:tblGrid>
                <a:gridCol w="1009008"/>
                <a:gridCol w="1578800"/>
                <a:gridCol w="5045040"/>
              </a:tblGrid>
              <a:tr h="38753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桑椹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8184">
                <a:tc>
                  <a:txBody>
                    <a:bodyPr/>
                    <a:lstStyle/>
                    <a:p>
                      <a:r>
                        <a:rPr lang="zh-TW" altLang="en-US" b="1"/>
                        <a:t>學名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Morus spp.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7534">
                <a:tc>
                  <a:txBody>
                    <a:bodyPr/>
                    <a:lstStyle/>
                    <a:p>
                      <a:r>
                        <a:rPr lang="zh-TW" altLang="en-US" b="1"/>
                        <a:t>科別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桑科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8184">
                <a:tc>
                  <a:txBody>
                    <a:bodyPr/>
                    <a:lstStyle/>
                    <a:p>
                      <a:r>
                        <a:rPr lang="zh-TW" altLang="en-US" b="1"/>
                        <a:t>原產地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亞洲西部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7534">
                <a:tc>
                  <a:txBody>
                    <a:bodyPr/>
                    <a:lstStyle/>
                    <a:p>
                      <a:r>
                        <a:rPr lang="zh-TW" altLang="en-US" b="1"/>
                        <a:t>花期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3</a:t>
                      </a:r>
                      <a:r>
                        <a:rPr lang="zh-TW" altLang="en-US"/>
                        <a:t>月</a:t>
                      </a:r>
                      <a:r>
                        <a:rPr lang="en-US" altLang="zh-TW"/>
                        <a:t>~4</a:t>
                      </a:r>
                      <a:r>
                        <a:rPr lang="zh-TW" altLang="en-US"/>
                        <a:t>月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753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/>
                        <a:t>性 狀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22087"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單葉互生，卵圓形，有圓葉和</a:t>
                      </a:r>
                      <a:r>
                        <a:rPr lang="en-US" altLang="zh-TW" dirty="0"/>
                        <a:t>3~5</a:t>
                      </a:r>
                      <a:r>
                        <a:rPr lang="zh-TW" altLang="en-US" dirty="0"/>
                        <a:t>深裂二種。雌雄同株或異株。聚合果圓柱狀，由肥厚的萼片集合而成。顏色紅紫色至黑色</a:t>
                      </a:r>
                      <a:r>
                        <a:rPr lang="zh-TW" altLang="en-US" dirty="0" smtClean="0"/>
                        <a:t>。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東棟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153" name="Picture 1" descr="http://www.sups.tp.edu.tw/school/plant/c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1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081498"/>
              </p:ext>
            </p:extLst>
          </p:nvPr>
        </p:nvGraphicFramePr>
        <p:xfrm>
          <a:off x="755576" y="764704"/>
          <a:ext cx="7704857" cy="5328592"/>
        </p:xfrm>
        <a:graphic>
          <a:graphicData uri="http://schemas.openxmlformats.org/drawingml/2006/table">
            <a:tbl>
              <a:tblPr/>
              <a:tblGrid>
                <a:gridCol w="1137796"/>
                <a:gridCol w="1397511"/>
                <a:gridCol w="5169550"/>
              </a:tblGrid>
              <a:tr h="46335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耶路撒冷櫻桃（瑪瑙珠）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05906"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學名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Solanum capsicastrum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63356">
                <a:tc>
                  <a:txBody>
                    <a:bodyPr/>
                    <a:lstStyle/>
                    <a:p>
                      <a:r>
                        <a:rPr lang="zh-TW" altLang="en-US" b="1"/>
                        <a:t>科別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茄科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3356">
                <a:tc>
                  <a:txBody>
                    <a:bodyPr/>
                    <a:lstStyle/>
                    <a:p>
                      <a:r>
                        <a:rPr lang="zh-TW" altLang="en-US" b="1"/>
                        <a:t>原產地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巴西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3356">
                <a:tc>
                  <a:txBody>
                    <a:bodyPr/>
                    <a:lstStyle/>
                    <a:p>
                      <a:r>
                        <a:rPr lang="zh-TW" altLang="en-US" b="1"/>
                        <a:t>花期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春至夏季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335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/>
                        <a:t>性 狀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05906"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常綠灌木。嫩枝褐紫色，葉互生，披針形。結橙黃色果實</a:t>
                      </a:r>
                      <a:r>
                        <a:rPr lang="zh-TW" altLang="en-US" dirty="0" smtClean="0"/>
                        <a:t>。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東棟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177" name="Picture 1" descr="http://www.sups.tp.edu.tw/school/plant/c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628800"/>
            <a:ext cx="479263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1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68666"/>
              </p:ext>
            </p:extLst>
          </p:nvPr>
        </p:nvGraphicFramePr>
        <p:xfrm>
          <a:off x="683568" y="764704"/>
          <a:ext cx="7704856" cy="5530022"/>
        </p:xfrm>
        <a:graphic>
          <a:graphicData uri="http://schemas.openxmlformats.org/drawingml/2006/table">
            <a:tbl>
              <a:tblPr/>
              <a:tblGrid>
                <a:gridCol w="1006545"/>
                <a:gridCol w="1701539"/>
                <a:gridCol w="4996772"/>
              </a:tblGrid>
              <a:tr h="30662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鑲嵌圓葉福祿桐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62504">
                <a:tc>
                  <a:txBody>
                    <a:bodyPr/>
                    <a:lstStyle/>
                    <a:p>
                      <a:r>
                        <a:rPr lang="zh-TW" altLang="en-US" sz="1800" b="1" dirty="0"/>
                        <a:t>學名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Polyscias guifoylei (Bull ex Cogn. &amp; March.) Bailey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662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大戟科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77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太平洋諸島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662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夏季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662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73817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奇數羽狀複葉，小葉互生，披針形，葉端銳而葉基鈍，葉緣為鋸齒狀，葉面平滑，羽狀側脈，有葉鞘。繖狀花序，淡綠白色小花不明顯，花萼花瓣皆為五片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東棟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01" name="Picture 1" descr="http://www.sups.tp.edu.tw/school/plant/c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29" y="1484784"/>
            <a:ext cx="4320480" cy="43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9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3006"/>
              </p:ext>
            </p:extLst>
          </p:nvPr>
        </p:nvGraphicFramePr>
        <p:xfrm>
          <a:off x="679716" y="764704"/>
          <a:ext cx="7780716" cy="5400601"/>
        </p:xfrm>
        <a:graphic>
          <a:graphicData uri="http://schemas.openxmlformats.org/drawingml/2006/table">
            <a:tbl>
              <a:tblPr/>
              <a:tblGrid>
                <a:gridCol w="1099449"/>
                <a:gridCol w="1594805"/>
                <a:gridCol w="5086462"/>
              </a:tblGrid>
              <a:tr h="37540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700" b="1" dirty="0"/>
                        <a:t>朱槿（扶桑）</a:t>
                      </a:r>
                      <a:endParaRPr lang="zh-TW" altLang="en-US" sz="17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1290">
                <a:tc>
                  <a:txBody>
                    <a:bodyPr/>
                    <a:lstStyle/>
                    <a:p>
                      <a:r>
                        <a:rPr lang="zh-TW" altLang="en-US" sz="1700" b="1"/>
                        <a:t>學名</a:t>
                      </a:r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Hibiscus schizopetalus Hook. F.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5403">
                <a:tc>
                  <a:txBody>
                    <a:bodyPr/>
                    <a:lstStyle/>
                    <a:p>
                      <a:r>
                        <a:rPr lang="zh-TW" altLang="en-US" sz="1700" b="1"/>
                        <a:t>科別</a:t>
                      </a:r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700"/>
                        <a:t>錦葵科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5403">
                <a:tc>
                  <a:txBody>
                    <a:bodyPr/>
                    <a:lstStyle/>
                    <a:p>
                      <a:r>
                        <a:rPr lang="zh-TW" altLang="en-US" sz="1700" b="1"/>
                        <a:t>原產地</a:t>
                      </a:r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700"/>
                        <a:t>東非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5403">
                <a:tc>
                  <a:txBody>
                    <a:bodyPr/>
                    <a:lstStyle/>
                    <a:p>
                      <a:r>
                        <a:rPr lang="zh-TW" altLang="en-US" sz="1700" b="1"/>
                        <a:t>花期</a:t>
                      </a:r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/>
                        <a:t>3~12</a:t>
                      </a:r>
                      <a:r>
                        <a:rPr lang="zh-TW" altLang="en-US" sz="1700"/>
                        <a:t>月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540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700" b="1"/>
                        <a:t>性 狀</a:t>
                      </a:r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12296">
                <a:tc gridSpan="2">
                  <a:txBody>
                    <a:bodyPr/>
                    <a:lstStyle/>
                    <a:p>
                      <a:r>
                        <a:rPr lang="zh-TW" altLang="en-US" sz="1700" dirty="0"/>
                        <a:t>葉為卵形三出</a:t>
                      </a:r>
                      <a:br>
                        <a:rPr lang="zh-TW" altLang="en-US" sz="1700" dirty="0"/>
                      </a:br>
                      <a:r>
                        <a:rPr lang="zh-TW" altLang="en-US" sz="1700" dirty="0"/>
                        <a:t>掌狀脈，葉緣鋸齒狀。有暗紅色葉柄。單花頂生於枝端，花瓣五片，末端略反捲，並具有綠色的花萼。單體雄蕊</a:t>
                      </a:r>
                      <a:r>
                        <a:rPr lang="zh-TW" altLang="en-US" sz="1700" dirty="0" smtClean="0"/>
                        <a:t>。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東棟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7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273" name="Picture 1" descr="http://www.sups.tp.edu.tw/school/plant/c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389039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9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166599"/>
              </p:ext>
            </p:extLst>
          </p:nvPr>
        </p:nvGraphicFramePr>
        <p:xfrm>
          <a:off x="755576" y="764704"/>
          <a:ext cx="7632848" cy="5328590"/>
        </p:xfrm>
        <a:graphic>
          <a:graphicData uri="http://schemas.openxmlformats.org/drawingml/2006/table">
            <a:tbl>
              <a:tblPr/>
              <a:tblGrid>
                <a:gridCol w="1202752"/>
                <a:gridCol w="1584394"/>
                <a:gridCol w="4845702"/>
              </a:tblGrid>
              <a:tr h="510402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水黃皮 </a:t>
                      </a:r>
                      <a:r>
                        <a:rPr lang="en-US" altLang="zh-TW" sz="1600" b="1" dirty="0"/>
                        <a:t>(</a:t>
                      </a:r>
                      <a:r>
                        <a:rPr lang="zh-TW" altLang="en-US" sz="1600" b="1" dirty="0"/>
                        <a:t>九重吹</a:t>
                      </a:r>
                      <a:r>
                        <a:rPr lang="en-US" altLang="zh-TW" sz="1600" b="1" dirty="0"/>
                        <a:t>)</a:t>
                      </a:r>
                      <a:endParaRPr lang="zh-TW" altLang="en-US" sz="16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1320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學名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Pongamia pinnata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7897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科別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蝶形花科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7897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原產地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東南亞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1320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花期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/>
                        <a:t>9-11</a:t>
                      </a:r>
                      <a:r>
                        <a:rPr lang="zh-TW" altLang="en-US" sz="1600"/>
                        <a:t>與</a:t>
                      </a:r>
                      <a:r>
                        <a:rPr lang="en-US" altLang="zh-TW" sz="1600"/>
                        <a:t>4-5</a:t>
                      </a:r>
                      <a:r>
                        <a:rPr lang="zh-TW" altLang="en-US" sz="1600"/>
                        <a:t>月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789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/>
                        <a:t>性 狀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61857">
                <a:tc gridSpan="2">
                  <a:txBody>
                    <a:bodyPr/>
                    <a:lstStyle/>
                    <a:p>
                      <a:r>
                        <a:rPr lang="zh-TW" altLang="en-US" sz="1600" dirty="0"/>
                        <a:t>葉面光亮潔淨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葉茂盛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往往重壓枝條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使下 垂生長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花簇生紫紅色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春、秋季開花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莢果似豆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種子提煉之油脂可治皮膚病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抗風、耐鹽性特強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為台灣特有之優良海岸樹種</a:t>
                      </a:r>
                      <a:r>
                        <a:rPr lang="zh-TW" altLang="en-US" sz="1600" dirty="0" smtClean="0"/>
                        <a:t>。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東棟</a:t>
                      </a:r>
                      <a:r>
                        <a:rPr lang="en-US" altLang="zh-TW" sz="1600" dirty="0" smtClean="0"/>
                        <a:t>)</a:t>
                      </a:r>
                      <a:r>
                        <a:rPr lang="zh-TW" altLang="en-US" sz="1600" dirty="0" smtClean="0"/>
                        <a:t> </a:t>
                      </a:r>
                      <a:endParaRPr lang="zh-TW" altLang="en-US" sz="16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297" name="Picture 1" descr="http://www.sups.tp.edu.tw/school/plant/c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46" y="1628800"/>
            <a:ext cx="3674368" cy="28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9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45282"/>
              </p:ext>
            </p:extLst>
          </p:nvPr>
        </p:nvGraphicFramePr>
        <p:xfrm>
          <a:off x="611560" y="692696"/>
          <a:ext cx="7848872" cy="5472608"/>
        </p:xfrm>
        <a:graphic>
          <a:graphicData uri="http://schemas.openxmlformats.org/drawingml/2006/table">
            <a:tbl>
              <a:tblPr/>
              <a:tblGrid>
                <a:gridCol w="949166"/>
                <a:gridCol w="2058346"/>
                <a:gridCol w="4841360"/>
              </a:tblGrid>
              <a:tr h="278538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台灣姑婆芋</a:t>
                      </a:r>
                      <a:endParaRPr lang="zh-TW" altLang="en-US" sz="18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547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Alocasia cucullata Schott &amp; Endl.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r"/>
                      <a:endParaRPr lang="en-US" altLang="zh-TW" sz="1800" dirty="0" smtClean="0"/>
                    </a:p>
                    <a:p>
                      <a:pPr algn="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zh-TW" altLang="en-US" sz="18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7853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天南星科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664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台灣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853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春季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853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9213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根莖粗短，肉質</a:t>
                      </a:r>
                      <a:r>
                        <a:rPr lang="en-US" altLang="zh-TW" sz="1800" dirty="0"/>
                        <a:t>;</a:t>
                      </a:r>
                      <a:r>
                        <a:rPr lang="zh-TW" altLang="en-US" sz="1800" dirty="0"/>
                        <a:t>莖高</a:t>
                      </a:r>
                      <a:r>
                        <a:rPr lang="en-US" altLang="zh-TW" sz="1800" dirty="0"/>
                        <a:t>30</a:t>
                      </a:r>
                      <a:r>
                        <a:rPr lang="zh-TW" altLang="en-US" sz="1800" dirty="0"/>
                        <a:t>～</a:t>
                      </a:r>
                      <a:r>
                        <a:rPr lang="en-US" altLang="zh-TW" sz="1800" dirty="0"/>
                        <a:t>80</a:t>
                      </a:r>
                      <a:r>
                        <a:rPr lang="zh-TW" altLang="en-US" sz="1800" dirty="0"/>
                        <a:t>公分，其環形葉痕。先端 銳尖，全緣。花序柄單生</a:t>
                      </a:r>
                      <a:r>
                        <a:rPr lang="en-US" altLang="zh-TW" sz="1800" dirty="0"/>
                        <a:t>;</a:t>
                      </a:r>
                      <a:r>
                        <a:rPr lang="zh-TW" altLang="en-US" sz="1800" dirty="0"/>
                        <a:t>佛焰苞肉質，綠色</a:t>
                      </a:r>
                      <a:r>
                        <a:rPr lang="en-US" altLang="zh-TW" sz="1800" dirty="0"/>
                        <a:t>;</a:t>
                      </a:r>
                      <a:r>
                        <a:rPr lang="zh-TW" altLang="en-US" sz="1800" dirty="0"/>
                        <a:t>雌花在下，雄花在上，中央為中性花。漿果球形，其少數</a:t>
                      </a:r>
                      <a:r>
                        <a:rPr lang="zh-TW" altLang="en-US" sz="1800" dirty="0" smtClean="0"/>
                        <a:t>種子</a:t>
                      </a:r>
                      <a:endParaRPr lang="en-US" altLang="zh-TW" sz="1800" dirty="0" smtClean="0"/>
                    </a:p>
                    <a:p>
                      <a:r>
                        <a:rPr lang="zh-TW" altLang="zh-TW" sz="1800" dirty="0" smtClean="0">
                          <a:latin typeface="+mj-ea"/>
                          <a:ea typeface="+mj-ea"/>
                        </a:rPr>
                        <a:t>。</a:t>
                      </a:r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中棟</a:t>
                      </a:r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369" name="Picture 1" descr="http://www.sups.tp.edu.tw/school/plant/c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104456" cy="35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1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94830"/>
              </p:ext>
            </p:extLst>
          </p:nvPr>
        </p:nvGraphicFramePr>
        <p:xfrm>
          <a:off x="742880" y="764704"/>
          <a:ext cx="7645544" cy="5406774"/>
        </p:xfrm>
        <a:graphic>
          <a:graphicData uri="http://schemas.openxmlformats.org/drawingml/2006/table">
            <a:tbl>
              <a:tblPr/>
              <a:tblGrid>
                <a:gridCol w="1103965"/>
                <a:gridCol w="1456294"/>
                <a:gridCol w="5085285"/>
              </a:tblGrid>
              <a:tr h="32492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白蝴蝶合果芋</a:t>
                      </a:r>
                      <a:endParaRPr lang="zh-TW" altLang="en-US" sz="16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06844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學名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Syngonium podophyllum Schott cv. “White Butterfly”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24924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科別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天南星科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8618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原產地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墨西哥至巴拿馬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924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觀賞期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全年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92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/>
                        <a:t>性 狀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25440">
                <a:tc gridSpan="2">
                  <a:txBody>
                    <a:bodyPr/>
                    <a:lstStyle/>
                    <a:p>
                      <a:r>
                        <a:rPr lang="zh-TW" altLang="en-US" sz="1600" dirty="0"/>
                        <a:t>蔓性莖由節處發出氣根。葉有長柄，葉片箭頭形，綠色或有白斑，表面光滑有鈍性光澤</a:t>
                      </a:r>
                      <a:r>
                        <a:rPr lang="zh-TW" altLang="en-US" sz="1600" dirty="0" smtClean="0"/>
                        <a:t>。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中棟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393" name="Picture 1" descr="http://www.sups.tp.edu.tw/school/plant/c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389039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69793"/>
              </p:ext>
            </p:extLst>
          </p:nvPr>
        </p:nvGraphicFramePr>
        <p:xfrm>
          <a:off x="971600" y="692696"/>
          <a:ext cx="7272808" cy="5400600"/>
        </p:xfrm>
        <a:graphic>
          <a:graphicData uri="http://schemas.openxmlformats.org/drawingml/2006/table">
            <a:tbl>
              <a:tblPr/>
              <a:tblGrid>
                <a:gridCol w="1392112"/>
                <a:gridCol w="1704361"/>
                <a:gridCol w="4176335"/>
              </a:tblGrid>
              <a:tr h="37316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福木</a:t>
                      </a:r>
                      <a:endParaRPr lang="zh-TW" altLang="en-US" sz="16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22607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學名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Garcinia subelliptica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3166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科別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藤黃科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3041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原產地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菲律賓、台灣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166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花期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夏季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16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/>
                        <a:t>性 狀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32288">
                <a:tc gridSpan="2">
                  <a:txBody>
                    <a:bodyPr/>
                    <a:lstStyle/>
                    <a:p>
                      <a:r>
                        <a:rPr lang="zh-TW" altLang="en-US" sz="1600" dirty="0"/>
                        <a:t>樹形圓錐形。樹幹通直，樹皮厚，黑褐色，枝幹間成銳角，小枝方形，粗硬。葉對生，厚革質，長橢圓形。花單性，黃白色，穗狀花序。核果球形，成熟時黃色</a:t>
                      </a:r>
                      <a:r>
                        <a:rPr lang="zh-TW" altLang="en-US" sz="1600" dirty="0" smtClean="0"/>
                        <a:t>。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校門口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37" name="Picture 1" descr="http://www.sups.tp.edu.tw/school/plant/c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15" y="1052736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0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49474"/>
              </p:ext>
            </p:extLst>
          </p:nvPr>
        </p:nvGraphicFramePr>
        <p:xfrm>
          <a:off x="683570" y="711444"/>
          <a:ext cx="7776863" cy="5638049"/>
        </p:xfrm>
        <a:graphic>
          <a:graphicData uri="http://schemas.openxmlformats.org/drawingml/2006/table">
            <a:tbl>
              <a:tblPr/>
              <a:tblGrid>
                <a:gridCol w="1152577"/>
                <a:gridCol w="1540813"/>
                <a:gridCol w="5083473"/>
              </a:tblGrid>
              <a:tr h="28584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馬蝶花（巴西鳶尾）</a:t>
                      </a:r>
                      <a:endParaRPr lang="zh-TW" altLang="en-US" sz="16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85306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學名</a:t>
                      </a:r>
                      <a:endParaRPr lang="zh-TW" alt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Neomarica northiana T. Strague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85849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科別</a:t>
                      </a:r>
                      <a:endParaRPr lang="zh-TW" alt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鳶尾科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892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原產地</a:t>
                      </a:r>
                      <a:endParaRPr lang="zh-TW" alt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巴西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8717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觀賞期</a:t>
                      </a:r>
                      <a:endParaRPr lang="zh-TW" alt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全年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584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/>
                        <a:t>性 狀</a:t>
                      </a:r>
                      <a:endParaRPr lang="zh-TW" alt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1940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常綠性，具根莖，葉自根莖</a:t>
                      </a:r>
                      <a:r>
                        <a:rPr lang="en-US" altLang="zh-TW" sz="1600" dirty="0"/>
                        <a:t>2</a:t>
                      </a:r>
                      <a:r>
                        <a:rPr lang="zh-TW" altLang="en-US" sz="1600" dirty="0"/>
                        <a:t>列生出呈扇狀開展，葉薄而長劍狀，革質。花莖如葉狀，頂端著花</a:t>
                      </a:r>
                      <a:r>
                        <a:rPr lang="en-US" altLang="zh-TW" sz="1600" dirty="0"/>
                        <a:t>1</a:t>
                      </a:r>
                      <a:r>
                        <a:rPr lang="zh-TW" altLang="en-US" sz="1600" dirty="0"/>
                        <a:t>、</a:t>
                      </a:r>
                      <a:r>
                        <a:rPr lang="en-US" altLang="zh-TW" sz="1600" dirty="0"/>
                        <a:t>2</a:t>
                      </a:r>
                      <a:r>
                        <a:rPr lang="zh-TW" altLang="en-US" sz="1600" dirty="0"/>
                        <a:t>朵，包於鞘狀苞片，花藍紫色有白色線條</a:t>
                      </a:r>
                      <a:r>
                        <a:rPr lang="zh-TW" altLang="en-US" sz="1600" dirty="0" smtClean="0"/>
                        <a:t>。蔓性莖由節處發出氣根。葉有長柄，葉片箭頭形，綠色或有白斑，表面光滑有鈍性光澤。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中棟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 smtClean="0"/>
                    </a:p>
                    <a:p>
                      <a:endParaRPr lang="zh-TW" altLang="en-US" sz="16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417" name="Picture 1" descr="http://www.sups.tp.edu.tw/school/plant/c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06" y="1268760"/>
            <a:ext cx="367436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6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47401"/>
              </p:ext>
            </p:extLst>
          </p:nvPr>
        </p:nvGraphicFramePr>
        <p:xfrm>
          <a:off x="683568" y="692697"/>
          <a:ext cx="7776864" cy="5472608"/>
        </p:xfrm>
        <a:graphic>
          <a:graphicData uri="http://schemas.openxmlformats.org/drawingml/2006/table">
            <a:tbl>
              <a:tblPr/>
              <a:tblGrid>
                <a:gridCol w="1090658"/>
                <a:gridCol w="1707117"/>
                <a:gridCol w="4979089"/>
              </a:tblGrid>
              <a:tr h="34700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500" b="1" dirty="0"/>
                        <a:t>安石榴（石榴）</a:t>
                      </a:r>
                      <a:endParaRPr lang="zh-TW" alt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9170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學名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Punica granatum L.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/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47007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科別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/>
                        <a:t>安石榴科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7007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原產地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/>
                        <a:t>地中海沿岸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07263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產期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500"/>
                        <a:t>8~10</a:t>
                      </a:r>
                      <a:r>
                        <a:rPr lang="zh-TW" altLang="en-US" sz="1500"/>
                        <a:t>月，</a:t>
                      </a:r>
                      <a:r>
                        <a:rPr lang="en-US" altLang="zh-TW" sz="1500"/>
                        <a:t>3~5</a:t>
                      </a:r>
                      <a:r>
                        <a:rPr lang="zh-TW" altLang="en-US" sz="1500"/>
                        <a:t>月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700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1"/>
                        <a:t>性 狀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28147">
                <a:tc gridSpan="2">
                  <a:txBody>
                    <a:bodyPr/>
                    <a:lstStyle/>
                    <a:p>
                      <a:r>
                        <a:rPr lang="zh-TW" altLang="en-US" sz="1500" dirty="0" smtClean="0"/>
                        <a:t>幼枝帶稜形，棕灰色有刺。葉表面深綠色，兩面光滑，長橢圓形，全緣，對生或散生，柄短。花大鮮細，兩性花。果實大，球狀，成熟時呈紅色。種子內部堅硬，但附著肉質外種皮，可食。</a:t>
                      </a:r>
                      <a:r>
                        <a:rPr lang="en-US" altLang="zh-TW" sz="1500" dirty="0" smtClean="0"/>
                        <a:t>(</a:t>
                      </a:r>
                      <a:r>
                        <a:rPr lang="zh-TW" altLang="en-US" sz="1500" dirty="0" smtClean="0"/>
                        <a:t>中棟</a:t>
                      </a:r>
                      <a:r>
                        <a:rPr lang="en-US" altLang="zh-TW" sz="1500" dirty="0" smtClean="0"/>
                        <a:t>)</a:t>
                      </a:r>
                      <a:endParaRPr lang="zh-TW" alt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41" name="Picture 1" descr="http://www.sups.tp.edu.tw/school/plant/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3386336" cy="221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http://www.sups.tp.edu.tw/school/plant/c0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28" y="3645024"/>
            <a:ext cx="33863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6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83043"/>
              </p:ext>
            </p:extLst>
          </p:nvPr>
        </p:nvGraphicFramePr>
        <p:xfrm>
          <a:off x="683569" y="764706"/>
          <a:ext cx="7776862" cy="5400600"/>
        </p:xfrm>
        <a:graphic>
          <a:graphicData uri="http://schemas.openxmlformats.org/drawingml/2006/table">
            <a:tbl>
              <a:tblPr/>
              <a:tblGrid>
                <a:gridCol w="1148582"/>
                <a:gridCol w="1603230"/>
                <a:gridCol w="5025050"/>
              </a:tblGrid>
              <a:tr h="39277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吊蘭（掛蘭）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650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Chlorophytum comosum Baker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277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百合科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277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南非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277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277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6023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葉呈線形，叢生成簇。成株不定時抽出走莖，走莖先端則長出小形子株。根白色，肥厚多肉質。花白色，由走莖節處開出。有斑葉品種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2465" name="Picture 1" descr="http://www.sups.tp.edu.tw/school/plant/c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4" y="1412776"/>
            <a:ext cx="367436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6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84362"/>
              </p:ext>
            </p:extLst>
          </p:nvPr>
        </p:nvGraphicFramePr>
        <p:xfrm>
          <a:off x="683568" y="764705"/>
          <a:ext cx="7776864" cy="5400599"/>
        </p:xfrm>
        <a:graphic>
          <a:graphicData uri="http://schemas.openxmlformats.org/drawingml/2006/table">
            <a:tbl>
              <a:tblPr/>
              <a:tblGrid>
                <a:gridCol w="812870"/>
                <a:gridCol w="1892653"/>
                <a:gridCol w="5071341"/>
              </a:tblGrid>
              <a:tr h="40659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樹蘭</a:t>
                      </a:r>
                      <a:endParaRPr lang="zh-TW" altLang="en-US" sz="1800" dirty="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1246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Aglaia odorata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0659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楝科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1246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中國大陸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409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春、秋季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659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41811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葉互生，小葉對生，奇數一回羽狀複葉小葉</a:t>
                      </a:r>
                      <a:r>
                        <a:rPr lang="en-US" altLang="zh-TW" sz="1800" dirty="0"/>
                        <a:t>5</a:t>
                      </a:r>
                      <a:r>
                        <a:rPr lang="zh-TW" altLang="en-US" sz="1800" dirty="0"/>
                        <a:t>片，兩面平滑，無葉柄花冠直徑</a:t>
                      </a:r>
                      <a:r>
                        <a:rPr lang="en-US" altLang="zh-TW" sz="1800" dirty="0"/>
                        <a:t>0.2</a:t>
                      </a:r>
                      <a:r>
                        <a:rPr lang="zh-TW" altLang="en-US" sz="1800" dirty="0"/>
                        <a:t>公分，</a:t>
                      </a:r>
                      <a:r>
                        <a:rPr lang="en-US" altLang="zh-TW" sz="1800" dirty="0"/>
                        <a:t>5</a:t>
                      </a:r>
                      <a:r>
                        <a:rPr lang="zh-TW" altLang="en-US" sz="1800" dirty="0"/>
                        <a:t>個花瓣黃色，具有芳香。漿果、乾質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489" name="Picture 1" descr="http://www.sups.tp.edu.tw/school/plant/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72" y="1484784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6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98215"/>
              </p:ext>
            </p:extLst>
          </p:nvPr>
        </p:nvGraphicFramePr>
        <p:xfrm>
          <a:off x="683568" y="692697"/>
          <a:ext cx="7776864" cy="5582487"/>
        </p:xfrm>
        <a:graphic>
          <a:graphicData uri="http://schemas.openxmlformats.org/drawingml/2006/table">
            <a:tbl>
              <a:tblPr/>
              <a:tblGrid>
                <a:gridCol w="988894"/>
                <a:gridCol w="2323474"/>
                <a:gridCol w="4464496"/>
              </a:tblGrid>
              <a:tr h="30721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月橘（七里香）</a:t>
                      </a:r>
                      <a:endParaRPr lang="zh-TW" altLang="en-US" sz="1800" dirty="0"/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0235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Murraya paniculata (L.) Jack.</a:t>
                      </a:r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721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芸香科</a:t>
                      </a:r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892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熱帶亞洲</a:t>
                      </a:r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535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夏季</a:t>
                      </a:r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21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2434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奇數羽狀複葉，小葉呈卵形，互生，葉先端為鈍凹狀，基部歪形，葉透光具油點。繖房花序，頂生或腋生，白色花冠鐘形為五瓣，花具香味。漿果為卵形，初為綠色，成熟時呈</a:t>
                      </a:r>
                      <a:r>
                        <a:rPr lang="zh-TW" altLang="en-US" sz="1800" dirty="0" smtClean="0"/>
                        <a:t>紅褐色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9519" marR="69519" marT="34759" marB="347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4513" name="Picture 1" descr="http://www.sups.tp.edu.tw/school/plant/c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1"/>
            <a:ext cx="4104456" cy="38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6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37741"/>
              </p:ext>
            </p:extLst>
          </p:nvPr>
        </p:nvGraphicFramePr>
        <p:xfrm>
          <a:off x="683568" y="692697"/>
          <a:ext cx="7848871" cy="5502905"/>
        </p:xfrm>
        <a:graphic>
          <a:graphicData uri="http://schemas.openxmlformats.org/drawingml/2006/table">
            <a:tbl>
              <a:tblPr/>
              <a:tblGrid>
                <a:gridCol w="802440"/>
                <a:gridCol w="2293904"/>
                <a:gridCol w="4752527"/>
              </a:tblGrid>
              <a:tr h="32672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白肉榕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176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Ficus virgata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7176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桑科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1680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台灣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1680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672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2017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株高可達</a:t>
                      </a:r>
                      <a:r>
                        <a:rPr lang="en-US" altLang="zh-TW" sz="1800" dirty="0"/>
                        <a:t>10</a:t>
                      </a:r>
                      <a:r>
                        <a:rPr lang="zh-TW" altLang="en-US" sz="1800" dirty="0"/>
                        <a:t>公尺，散生於低海拔地區，幹通直，葉互生，歪長卵形，先端尾漸尖，厚革質，兩面粗糙。隱頭花序，其中有雄花及雌花聚生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537" name="Picture 1" descr="http://www.sups.tp.edu.tw/school/plant/c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59"/>
            <a:ext cx="4104456" cy="403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6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01171"/>
              </p:ext>
            </p:extLst>
          </p:nvPr>
        </p:nvGraphicFramePr>
        <p:xfrm>
          <a:off x="755576" y="692696"/>
          <a:ext cx="7704856" cy="5472608"/>
        </p:xfrm>
        <a:graphic>
          <a:graphicData uri="http://schemas.openxmlformats.org/drawingml/2006/table">
            <a:tbl>
              <a:tblPr/>
              <a:tblGrid>
                <a:gridCol w="778500"/>
                <a:gridCol w="2461860"/>
                <a:gridCol w="4464496"/>
              </a:tblGrid>
              <a:tr h="31422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觀音棕竹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3054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Rhapis excelsa (Thunb.) Henry ex Rehder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1422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棕櫚科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989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中國華南地區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422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六、七月間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422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58388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長枝幹上覆蓋交錯的黑色長絲狀物。掌狀裂葉形，叢生於枝條上，葉端呈咬切狀，葉面摺襞具光澤。雌雄異株，其花序自葉腋抽出，淡黃色的花朵甚小。漿果為闊橢圓狀，表面生有</a:t>
                      </a:r>
                      <a:r>
                        <a:rPr lang="zh-TW" altLang="en-US" sz="1800" dirty="0" smtClean="0"/>
                        <a:t>鱗片。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561" name="Picture 1" descr="http://www.sups.tp.edu.tw/school/plant/c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3888432" cy="36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16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56553"/>
              </p:ext>
            </p:extLst>
          </p:nvPr>
        </p:nvGraphicFramePr>
        <p:xfrm>
          <a:off x="683565" y="692699"/>
          <a:ext cx="7776866" cy="5400597"/>
        </p:xfrm>
        <a:graphic>
          <a:graphicData uri="http://schemas.openxmlformats.org/drawingml/2006/table">
            <a:tbl>
              <a:tblPr/>
              <a:tblGrid>
                <a:gridCol w="967684"/>
                <a:gridCol w="1864559"/>
                <a:gridCol w="4944623"/>
              </a:tblGrid>
              <a:tr h="35536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黃金葛（萬年青）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6963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Epipremnum aureum Bunt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536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天南星科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8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所羅門群島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8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全年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536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2106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蔓莖可攀爬，由節處長氣根。葉呈心臟形，隨蔓莖伸高而長大，原生狀態可達</a:t>
                      </a:r>
                      <a:r>
                        <a:rPr lang="en-US" altLang="zh-TW" sz="1800" dirty="0"/>
                        <a:t>75</a:t>
                      </a:r>
                      <a:r>
                        <a:rPr lang="zh-TW" altLang="en-US" sz="1800" dirty="0"/>
                        <a:t>公分以上。葉、葉柄及蔓莖均呈黃綠色，葉片上有不規則金色或白色斑點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585" name="Picture 1" descr="http://www.sups.tp.edu.tw/school/plant/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7"/>
            <a:ext cx="4032448" cy="34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04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60270"/>
              </p:ext>
            </p:extLst>
          </p:nvPr>
        </p:nvGraphicFramePr>
        <p:xfrm>
          <a:off x="683568" y="645637"/>
          <a:ext cx="7776864" cy="5636779"/>
        </p:xfrm>
        <a:graphic>
          <a:graphicData uri="http://schemas.openxmlformats.org/drawingml/2006/table">
            <a:tbl>
              <a:tblPr/>
              <a:tblGrid>
                <a:gridCol w="1068119"/>
                <a:gridCol w="1884209"/>
                <a:gridCol w="4824536"/>
              </a:tblGrid>
              <a:tr h="34110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薄荷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6933"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學名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Mentha species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41105">
                <a:tc>
                  <a:txBody>
                    <a:bodyPr/>
                    <a:lstStyle/>
                    <a:p>
                      <a:r>
                        <a:rPr lang="zh-TW" altLang="en-US" b="1"/>
                        <a:t>科別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唇形科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6189">
                <a:tc>
                  <a:txBody>
                    <a:bodyPr/>
                    <a:lstStyle/>
                    <a:p>
                      <a:r>
                        <a:rPr lang="zh-TW" altLang="en-US" b="1"/>
                        <a:t>原產地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歐亞非大陸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3474">
                <a:tc>
                  <a:txBody>
                    <a:bodyPr/>
                    <a:lstStyle/>
                    <a:p>
                      <a:r>
                        <a:rPr lang="zh-TW" altLang="en-US" b="1"/>
                        <a:t>花期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全年開花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110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/>
                        <a:t>性 狀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6975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莖匍匐性，有稜角。葉對生，卵形或橢圓形，細齒緣，葉面有皺，葉色翠綠，清涼芳香。萌芽力強、耐濕，耐高溫</a:t>
                      </a:r>
                      <a:r>
                        <a:rPr lang="zh-TW" altLang="en-US" dirty="0" smtClean="0"/>
                        <a:t>。葉面翠綠色，葉薄而莖肉質，表面有短絨毛，由節處發根，直立生長後向下垂懸或匍匐地面。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中棟南棟間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8609" name="Picture 1" descr="http://www.sups.tp.edu.tw/school/plant/c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3759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06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89507"/>
              </p:ext>
            </p:extLst>
          </p:nvPr>
        </p:nvGraphicFramePr>
        <p:xfrm>
          <a:off x="683569" y="668120"/>
          <a:ext cx="7776862" cy="5688543"/>
        </p:xfrm>
        <a:graphic>
          <a:graphicData uri="http://schemas.openxmlformats.org/drawingml/2006/table">
            <a:tbl>
              <a:tblPr/>
              <a:tblGrid>
                <a:gridCol w="1054490"/>
                <a:gridCol w="2185869"/>
                <a:gridCol w="4536503"/>
              </a:tblGrid>
              <a:tr h="32308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布袋蓮（雨久花）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2767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Eichhornia crassipes Solms-Laub.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2308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雨久花科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308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南美洲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308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夏至秋季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308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5407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浮水性植物，具鬚根，葉片卵形至卵圓形，葉柄基部膨大充氣。穗狀花序大，花淡紫色，上裂瓣有黃斑藍暈，如鳳眼</a:t>
                      </a:r>
                      <a:r>
                        <a:rPr lang="zh-TW" altLang="en-US" sz="1800" dirty="0" smtClean="0"/>
                        <a:t>。葉面翠綠色，葉薄而莖肉質，表面有短絨毛，由節處發根，直立生長後向下垂懸或匍匐地面。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 smtClean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9633" name="Picture 1" descr="http://www.sups.tp.edu.tw/school/plant/c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7"/>
            <a:ext cx="4234182" cy="30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0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394939"/>
              </p:ext>
            </p:extLst>
          </p:nvPr>
        </p:nvGraphicFramePr>
        <p:xfrm>
          <a:off x="827584" y="764704"/>
          <a:ext cx="7560840" cy="5400598"/>
        </p:xfrm>
        <a:graphic>
          <a:graphicData uri="http://schemas.openxmlformats.org/drawingml/2006/table">
            <a:tbl>
              <a:tblPr/>
              <a:tblGrid>
                <a:gridCol w="1392787"/>
                <a:gridCol w="1949901"/>
                <a:gridCol w="4218152"/>
              </a:tblGrid>
              <a:tr h="44034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/>
                        <a:t>小葉欖仁 </a:t>
                      </a:r>
                      <a:endParaRPr lang="zh-TW" altLang="en-US" sz="16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0820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學名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Terminalia mantaly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9039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科別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使君子科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9039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原產地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/>
                        <a:t>熱帶非洲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9039">
                <a:tc>
                  <a:txBody>
                    <a:bodyPr/>
                    <a:lstStyle/>
                    <a:p>
                      <a:r>
                        <a:rPr lang="zh-TW" altLang="en-US" sz="1600" b="1"/>
                        <a:t>花期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/>
                        <a:t>4</a:t>
                      </a:r>
                      <a:r>
                        <a:rPr lang="zh-TW" altLang="en-US" sz="1600"/>
                        <a:t>月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903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/>
                        <a:t>性 狀</a:t>
                      </a:r>
                      <a:endParaRPr lang="zh-TW" altLang="en-US" sz="16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23278">
                <a:tc gridSpan="2">
                  <a:txBody>
                    <a:bodyPr/>
                    <a:lstStyle/>
                    <a:p>
                      <a:r>
                        <a:rPr lang="zh-TW" altLang="en-US" sz="1600" dirty="0"/>
                        <a:t>主幹渾圓挺直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枝椏自然分層輪生於主幹四周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層層分明有序向四周開展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枝椏柔軟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小葉枇杷形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具短絨毛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樹形高</a:t>
                      </a:r>
                      <a:r>
                        <a:rPr lang="en-US" altLang="zh-TW" sz="1600" dirty="0"/>
                        <a:t>, </a:t>
                      </a:r>
                      <a:r>
                        <a:rPr lang="zh-TW" altLang="en-US" sz="1600" dirty="0"/>
                        <a:t>但枝幹極為柔軟</a:t>
                      </a:r>
                      <a:r>
                        <a:rPr lang="en-US" altLang="zh-TW" sz="1600" dirty="0"/>
                        <a:t>,</a:t>
                      </a:r>
                      <a:r>
                        <a:rPr lang="zh-TW" altLang="en-US" sz="1600" dirty="0"/>
                        <a:t>根群生長穩固後極抗強風吹襲。</a:t>
                      </a:r>
                      <a:br>
                        <a:rPr lang="zh-TW" altLang="en-US" sz="1600" dirty="0"/>
                      </a:b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校門口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61" name="Picture 1" descr="http://www.sups.tp.edu.tw/school/plant/c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96" y="1340767"/>
            <a:ext cx="3358948" cy="4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04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37117"/>
              </p:ext>
            </p:extLst>
          </p:nvPr>
        </p:nvGraphicFramePr>
        <p:xfrm>
          <a:off x="683568" y="692697"/>
          <a:ext cx="7776864" cy="5472609"/>
        </p:xfrm>
        <a:graphic>
          <a:graphicData uri="http://schemas.openxmlformats.org/drawingml/2006/table">
            <a:tbl>
              <a:tblPr/>
              <a:tblGrid>
                <a:gridCol w="1229169"/>
                <a:gridCol w="1536462"/>
                <a:gridCol w="5011233"/>
              </a:tblGrid>
              <a:tr h="42097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水竹葉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zh-TW" altLang="en-US" b="1"/>
                        <a:t>學名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Tradesxantia fluminensis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b="1"/>
                        <a:t>科別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鴨趾草科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b="1"/>
                        <a:t>原產地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南美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b="1"/>
                        <a:t>觀賞期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全年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/>
                        <a:t>性 狀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99607"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葉面翠綠色，葉薄而莖肉質，表面有短絨毛，由節處發根，直立生長後向下垂懸或匍匐地面</a:t>
                      </a:r>
                      <a:r>
                        <a:rPr lang="zh-TW" altLang="en-US" dirty="0" smtClean="0"/>
                        <a:t>。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中棟南棟間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657" name="Picture 1" descr="http://www.sups.tp.edu.tw/school/plant/c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10641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06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14273"/>
              </p:ext>
            </p:extLst>
          </p:nvPr>
        </p:nvGraphicFramePr>
        <p:xfrm>
          <a:off x="755576" y="692695"/>
          <a:ext cx="7632847" cy="5440442"/>
        </p:xfrm>
        <a:graphic>
          <a:graphicData uri="http://schemas.openxmlformats.org/drawingml/2006/table">
            <a:tbl>
              <a:tblPr/>
              <a:tblGrid>
                <a:gridCol w="1006786"/>
                <a:gridCol w="2161566"/>
                <a:gridCol w="4464495"/>
              </a:tblGrid>
              <a:tr h="33523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槐葉萍</a:t>
                      </a:r>
                      <a:endParaRPr lang="zh-TW" altLang="en-US" sz="1800" dirty="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141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Salvinia molesta Mitchel.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3523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槐葉萍科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3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歐、亞、非洲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3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523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7682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由多數蕨葉及纖細的莖所組成，沒有真正的根。蕨葉輪生，卵狀長橢圓形，表面有成簇的小突起，變態之沉水葉在水中下垂。孢子囊著生漁葉背基部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81" name="Picture 1" descr="http://www.sups.tp.edu.tw/school/plant/c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27465"/>
            <a:ext cx="4176464" cy="37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06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14859"/>
              </p:ext>
            </p:extLst>
          </p:nvPr>
        </p:nvGraphicFramePr>
        <p:xfrm>
          <a:off x="755576" y="764704"/>
          <a:ext cx="7704856" cy="5400600"/>
        </p:xfrm>
        <a:graphic>
          <a:graphicData uri="http://schemas.openxmlformats.org/drawingml/2006/table">
            <a:tbl>
              <a:tblPr/>
              <a:tblGrid>
                <a:gridCol w="880891"/>
                <a:gridCol w="1914469"/>
                <a:gridCol w="4909496"/>
              </a:tblGrid>
              <a:tr h="37435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青楓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589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Acer serrulatum Hayata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435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槭樹科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51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台灣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35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3-4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35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12155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小枝帶紅色，平滑。葉具細柄，對生，紙質 ，掌狀</a:t>
                      </a:r>
                      <a:r>
                        <a:rPr lang="en-US" altLang="zh-TW" sz="1800" dirty="0"/>
                        <a:t>5</a:t>
                      </a:r>
                      <a:r>
                        <a:rPr lang="zh-TW" altLang="en-US" sz="1800" dirty="0"/>
                        <a:t>裂。裂片三角狀披針形或三角狀卵形 。 聚繖狀圓錐花序，頂生，花白綠色。翅果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705" name="Picture 1" descr="http://www.sups.tp.edu.tw/school/plant/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67436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06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698629"/>
              </p:ext>
            </p:extLst>
          </p:nvPr>
        </p:nvGraphicFramePr>
        <p:xfrm>
          <a:off x="683568" y="692696"/>
          <a:ext cx="7776864" cy="5608472"/>
        </p:xfrm>
        <a:graphic>
          <a:graphicData uri="http://schemas.openxmlformats.org/drawingml/2006/table">
            <a:tbl>
              <a:tblPr/>
              <a:tblGrid>
                <a:gridCol w="1008112"/>
                <a:gridCol w="1872208"/>
                <a:gridCol w="4896544"/>
              </a:tblGrid>
              <a:tr h="26593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羅漢松</a:t>
                      </a:r>
                      <a:endParaRPr lang="zh-TW" altLang="en-US" sz="1800" dirty="0"/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716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podocarpus costalis presl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6655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羅漢松科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716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熱帶、亞熱帶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655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春季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593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73294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株高</a:t>
                      </a:r>
                      <a:r>
                        <a:rPr lang="en-US" altLang="zh-TW" sz="1800" dirty="0"/>
                        <a:t>8─20</a:t>
                      </a:r>
                      <a:r>
                        <a:rPr lang="zh-TW" altLang="en-US" sz="1800" dirty="0"/>
                        <a:t>公尺。樹皮灰白色，長大後樹皮呈縱裂。葉線形，主脈顯著，革質，全緣，鈍頭。雌雄異株，雄花呈穗狀，雌花單生。種托肉質，熟呈暗紅色，花托著生於種子之下方。種子球形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3729" name="Picture 1" descr="http://www.sups.tp.edu.tw/school/plant/c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3"/>
            <a:ext cx="4248472" cy="42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2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06648"/>
              </p:ext>
            </p:extLst>
          </p:nvPr>
        </p:nvGraphicFramePr>
        <p:xfrm>
          <a:off x="683568" y="764705"/>
          <a:ext cx="7776865" cy="5361457"/>
        </p:xfrm>
        <a:graphic>
          <a:graphicData uri="http://schemas.openxmlformats.org/drawingml/2006/table">
            <a:tbl>
              <a:tblPr/>
              <a:tblGrid>
                <a:gridCol w="1008112"/>
                <a:gridCol w="1872208"/>
                <a:gridCol w="4896545"/>
              </a:tblGrid>
              <a:tr h="36975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黃金露花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707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Duranta repens L.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6975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馬鞭草科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707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墨西哥至南美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75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975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88291">
                <a:tc gridSpan="2">
                  <a:txBody>
                    <a:bodyPr/>
                    <a:lstStyle/>
                    <a:p>
                      <a:r>
                        <a:rPr lang="zh-TW" altLang="en-US" sz="1800" dirty="0" smtClean="0"/>
                        <a:t>單葉對生呈長倒卵形，葉緣全緣或鋸齒，葉基鈍，楔形，葉端尖，有短葉柄，葉腋具銳利一枚。花紫白色、五瓣。核果球形，果黃色。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4753" name="Picture 1" descr="http://www.sups.tp.edu.tw/school/plant/c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8183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76773"/>
              </p:ext>
            </p:extLst>
          </p:nvPr>
        </p:nvGraphicFramePr>
        <p:xfrm>
          <a:off x="683568" y="764704"/>
          <a:ext cx="7776864" cy="5394824"/>
        </p:xfrm>
        <a:graphic>
          <a:graphicData uri="http://schemas.openxmlformats.org/drawingml/2006/table">
            <a:tbl>
              <a:tblPr/>
              <a:tblGrid>
                <a:gridCol w="986617"/>
                <a:gridCol w="2089306"/>
                <a:gridCol w="4700941"/>
              </a:tblGrid>
              <a:tr h="33579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檳榔（青仔）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173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Areca cathecha L.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35796">
                <a:tc>
                  <a:txBody>
                    <a:bodyPr/>
                    <a:lstStyle/>
                    <a:p>
                      <a:r>
                        <a:rPr lang="zh-TW" altLang="en-US" sz="1800" b="1" dirty="0"/>
                        <a:t>科別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棕櫚科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764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熱帶亞洲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579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產期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1~2</a:t>
                      </a:r>
                      <a:r>
                        <a:rPr lang="zh-TW" altLang="en-US" sz="1800"/>
                        <a:t>月盛產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579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76028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單頂叢生。高可達</a:t>
                      </a:r>
                      <a:r>
                        <a:rPr lang="en-US" altLang="zh-TW" sz="1800" dirty="0"/>
                        <a:t>15~20</a:t>
                      </a:r>
                      <a:r>
                        <a:rPr lang="zh-TW" altLang="en-US" sz="1800" dirty="0"/>
                        <a:t>公尺。羽狀複葉，簇生幹頂，呈長橢圓形。花呈肉穗花序，自葉鞘下部抽出。雌雄同株。雄花青白色有香氣。果實卵狀橢圓形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5777" name="Picture 1" descr="http://www.sups.tp.edu.tw/school/plant/c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312368" cy="43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2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262129"/>
              </p:ext>
            </p:extLst>
          </p:nvPr>
        </p:nvGraphicFramePr>
        <p:xfrm>
          <a:off x="675706" y="692696"/>
          <a:ext cx="7712718" cy="5400600"/>
        </p:xfrm>
        <a:graphic>
          <a:graphicData uri="http://schemas.openxmlformats.org/drawingml/2006/table">
            <a:tbl>
              <a:tblPr/>
              <a:tblGrid>
                <a:gridCol w="1066783"/>
                <a:gridCol w="1749391"/>
                <a:gridCol w="4896544"/>
              </a:tblGrid>
              <a:tr h="39318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禾葉露兜樹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6868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Pandanus graminifolius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318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露兜樹科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808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馬達加斯加島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318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夏季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318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71083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常綠小灌木，叢生。葉狹線形，葉緣葉背中肋有刺，軟革質。葉面有乳黃色斑條。葉簇細如禾草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6801" name="Picture 1" descr="http://www.sups.tp.edu.tw/school/plant/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3892634" cy="28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2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78961"/>
              </p:ext>
            </p:extLst>
          </p:nvPr>
        </p:nvGraphicFramePr>
        <p:xfrm>
          <a:off x="683568" y="692697"/>
          <a:ext cx="7776864" cy="5422605"/>
        </p:xfrm>
        <a:graphic>
          <a:graphicData uri="http://schemas.openxmlformats.org/drawingml/2006/table">
            <a:tbl>
              <a:tblPr/>
              <a:tblGrid>
                <a:gridCol w="1212136"/>
                <a:gridCol w="1560174"/>
                <a:gridCol w="5004554"/>
              </a:tblGrid>
              <a:tr h="34765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螫蟹百合（蜘蛛蘭）</a:t>
                      </a:r>
                      <a:endParaRPr lang="zh-TW" altLang="en-US" sz="1800" dirty="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3134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Hymenocallis speciosa Salisb.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4765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石蒜科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0888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西印度群島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11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7~10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765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76275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具地下球形鱗莖，直徑</a:t>
                      </a:r>
                      <a:r>
                        <a:rPr lang="en-US" altLang="zh-TW" sz="1800" dirty="0"/>
                        <a:t>7.5~10</a:t>
                      </a:r>
                      <a:r>
                        <a:rPr lang="zh-TW" altLang="en-US" sz="1800" dirty="0"/>
                        <a:t>公分，植株成大型葉叢生，葉具短葉柄葉片長劍形，頂生繖形花序，有小花，自外往內陸續開放。花如爪狀如</a:t>
                      </a:r>
                      <a:r>
                        <a:rPr lang="zh-TW" altLang="en-US" sz="1800" dirty="0" smtClean="0"/>
                        <a:t>蜘蛛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7825" name="Picture 1" descr="http://www.sups.tp.edu.tw/school/plant/c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59"/>
            <a:ext cx="4464496" cy="37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2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82656"/>
              </p:ext>
            </p:extLst>
          </p:nvPr>
        </p:nvGraphicFramePr>
        <p:xfrm>
          <a:off x="683568" y="692697"/>
          <a:ext cx="7776864" cy="5400599"/>
        </p:xfrm>
        <a:graphic>
          <a:graphicData uri="http://schemas.openxmlformats.org/drawingml/2006/table">
            <a:tbl>
              <a:tblPr/>
              <a:tblGrid>
                <a:gridCol w="915624"/>
                <a:gridCol w="1964696"/>
                <a:gridCol w="4896544"/>
              </a:tblGrid>
              <a:tr h="37459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錫蘭葉下珠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5543">
                <a:tc>
                  <a:txBody>
                    <a:bodyPr/>
                    <a:lstStyle/>
                    <a:p>
                      <a:r>
                        <a:rPr lang="zh-TW" altLang="en-US" sz="1800" b="1" dirty="0"/>
                        <a:t>學名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Phyllanthus myrtifolius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459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大戟科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554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印度、斯里藍卡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59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59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9112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常綠灌木。高約</a:t>
                      </a:r>
                      <a:r>
                        <a:rPr lang="en-US" altLang="zh-TW" sz="1800" dirty="0"/>
                        <a:t>0.5 ~ 1.5</a:t>
                      </a:r>
                      <a:r>
                        <a:rPr lang="zh-TW" altLang="en-US" sz="1800" dirty="0"/>
                        <a:t>公尺，分枝茂密，細長柔軟下垂。葉小互生，鐮刀狀，排列整齊。花紫紅色，數朵簇生，腋出，蒴果細小如珠，扁圓形，垂掛葉下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8849" name="Picture 1" descr="http://www.sups.tp.edu.tw/school/plant/c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26" y="1268760"/>
            <a:ext cx="4380865" cy="34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2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405411"/>
              </p:ext>
            </p:extLst>
          </p:nvPr>
        </p:nvGraphicFramePr>
        <p:xfrm>
          <a:off x="683566" y="692697"/>
          <a:ext cx="7776865" cy="5518054"/>
        </p:xfrm>
        <a:graphic>
          <a:graphicData uri="http://schemas.openxmlformats.org/drawingml/2006/table">
            <a:tbl>
              <a:tblPr/>
              <a:tblGrid>
                <a:gridCol w="943860"/>
                <a:gridCol w="2656542"/>
                <a:gridCol w="4176463"/>
              </a:tblGrid>
              <a:tr h="32672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龍柏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6184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Juniperus chinensis L. var.kaizuka Hor. ex Endl.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2672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柏科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176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中國大陸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176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672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8705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樹幹直立生長，外貌呈圓錐形或塔狀。枝條呈螺旋式的伸展。葉在幼樹期為針刺形，成株則呈鱗片狀，十字對生。雌花頂生於小枝，為粉綠色。果實屬於毬果，外包一層白粉，成熟時呈褐色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9873" name="Picture 1" descr="http://www.sups.tp.edu.tw/school/plant/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1683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5992"/>
              </p:ext>
            </p:extLst>
          </p:nvPr>
        </p:nvGraphicFramePr>
        <p:xfrm>
          <a:off x="611559" y="620688"/>
          <a:ext cx="7920881" cy="5544615"/>
        </p:xfrm>
        <a:graphic>
          <a:graphicData uri="http://schemas.openxmlformats.org/drawingml/2006/table">
            <a:tbl>
              <a:tblPr/>
              <a:tblGrid>
                <a:gridCol w="873360"/>
                <a:gridCol w="1977188"/>
                <a:gridCol w="5070333"/>
              </a:tblGrid>
              <a:tr h="38238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500" b="1" dirty="0"/>
                        <a:t>欖仁樹</a:t>
                      </a:r>
                      <a:endParaRPr lang="zh-TW" alt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9178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學名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Terminalia catappa L.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2387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科別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/>
                        <a:t>使君子科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9178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原產地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/>
                        <a:t>熱帶亞洲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2387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花期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 dirty="0"/>
                        <a:t>夏季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238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1"/>
                        <a:t>性 狀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76711">
                <a:tc gridSpan="2">
                  <a:txBody>
                    <a:bodyPr/>
                    <a:lstStyle/>
                    <a:p>
                      <a:r>
                        <a:rPr lang="zh-TW" altLang="en-US" sz="1500" dirty="0"/>
                        <a:t>樹枝平展，常輪生向上生長，葉叢生於枝條頂端。長倒卵形葉互生，葉端鈍。葉緣全緣，嫩葉被有毛茸，冬葉轉紅。花位於枝端腋生，為穗狀花序，核果實呈扁橢圓形，兩側有突起</a:t>
                      </a:r>
                      <a:r>
                        <a:rPr lang="zh-TW" altLang="en-US" sz="1500" dirty="0" smtClean="0"/>
                        <a:t>。</a:t>
                      </a:r>
                      <a:r>
                        <a:rPr lang="en-US" altLang="zh-TW" sz="1500" dirty="0" smtClean="0"/>
                        <a:t>(</a:t>
                      </a:r>
                      <a:r>
                        <a:rPr lang="zh-TW" altLang="en-US" sz="1500" dirty="0" smtClean="0"/>
                        <a:t>校門口</a:t>
                      </a:r>
                      <a:r>
                        <a:rPr lang="en-US" altLang="zh-TW" sz="1500" dirty="0" smtClean="0"/>
                        <a:t>)</a:t>
                      </a:r>
                      <a:endParaRPr lang="zh-TW" alt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7345" name="Picture 1" descr="http://www.sups.tp.edu.tw/school/plant/c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4824536" cy="40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11560" y="2132856"/>
            <a:ext cx="7560840" cy="402190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1435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48039"/>
              </p:ext>
            </p:extLst>
          </p:nvPr>
        </p:nvGraphicFramePr>
        <p:xfrm>
          <a:off x="683568" y="692697"/>
          <a:ext cx="7776863" cy="5472608"/>
        </p:xfrm>
        <a:graphic>
          <a:graphicData uri="http://schemas.openxmlformats.org/drawingml/2006/table">
            <a:tbl>
              <a:tblPr/>
              <a:tblGrid>
                <a:gridCol w="1109094"/>
                <a:gridCol w="2442648"/>
                <a:gridCol w="4225121"/>
              </a:tblGrid>
              <a:tr h="42097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酒瓶椰子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6697">
                <a:tc>
                  <a:txBody>
                    <a:bodyPr/>
                    <a:lstStyle/>
                    <a:p>
                      <a:r>
                        <a:rPr lang="zh-TW" altLang="en-US" b="1"/>
                        <a:t>學名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Hyophorbe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lagenicaulis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b="1"/>
                        <a:t>科別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棕櫚科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6697">
                <a:tc>
                  <a:txBody>
                    <a:bodyPr/>
                    <a:lstStyle/>
                    <a:p>
                      <a:r>
                        <a:rPr lang="zh-TW" altLang="en-US" b="1"/>
                        <a:t>原產地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模里西斯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6697">
                <a:tc>
                  <a:txBody>
                    <a:bodyPr/>
                    <a:lstStyle/>
                    <a:p>
                      <a:r>
                        <a:rPr lang="zh-TW" altLang="en-US" b="1"/>
                        <a:t>觀賞期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全年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/>
                        <a:t>性 狀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99607"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單幹，矮肥似酒瓶。羽狀複葉 小葉線狀披針形。肉穗花序</a:t>
                      </a:r>
                      <a:r>
                        <a:rPr lang="en-US" altLang="zh-TW" dirty="0"/>
                        <a:t>, </a:t>
                      </a:r>
                      <a:r>
                        <a:rPr lang="zh-TW" altLang="en-US" dirty="0"/>
                        <a:t>漿果橢圓，熟果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幾年。母株開花到結果成熟需</a:t>
                      </a:r>
                      <a:r>
                        <a:rPr lang="en-US" altLang="zh-TW" dirty="0"/>
                        <a:t>18</a:t>
                      </a:r>
                      <a:r>
                        <a:rPr lang="zh-TW" altLang="en-US" dirty="0"/>
                        <a:t>個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中棟南棟間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dirty="0" smtClean="0"/>
                        <a:t>。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0897" name="Picture 1" descr="http://www.sups.tp.edu.tw/school/plant/c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3456384" cy="43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2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4624"/>
              </p:ext>
            </p:extLst>
          </p:nvPr>
        </p:nvGraphicFramePr>
        <p:xfrm>
          <a:off x="755576" y="764704"/>
          <a:ext cx="7776864" cy="5405445"/>
        </p:xfrm>
        <a:graphic>
          <a:graphicData uri="http://schemas.openxmlformats.org/drawingml/2006/table">
            <a:tbl>
              <a:tblPr/>
              <a:tblGrid>
                <a:gridCol w="958460"/>
                <a:gridCol w="2209892"/>
                <a:gridCol w="4608512"/>
              </a:tblGrid>
              <a:tr h="35499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澀葉榕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4065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Ficus irisana var.hayatae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499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桑科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24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台灣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24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499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247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株高可達</a:t>
                      </a:r>
                      <a:r>
                        <a:rPr lang="en-US" altLang="zh-TW" sz="1800" dirty="0"/>
                        <a:t>30</a:t>
                      </a:r>
                      <a:r>
                        <a:rPr lang="zh-TW" altLang="en-US" sz="1800" dirty="0"/>
                        <a:t>公尺，葉互生，披針形至歪長卵形，先端尾漸尖，厚紙質，兩面粗糙。隱頭花序，其中有雄花及雌花聚生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南棟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21" name="Picture 1" descr="http://www.sups.tp.edu.tw/school/plant/c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0709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2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212326"/>
              </p:ext>
            </p:extLst>
          </p:nvPr>
        </p:nvGraphicFramePr>
        <p:xfrm>
          <a:off x="683569" y="692697"/>
          <a:ext cx="7776862" cy="5570242"/>
        </p:xfrm>
        <a:graphic>
          <a:graphicData uri="http://schemas.openxmlformats.org/drawingml/2006/table">
            <a:tbl>
              <a:tblPr/>
              <a:tblGrid>
                <a:gridCol w="824817"/>
                <a:gridCol w="2055502"/>
                <a:gridCol w="4896543"/>
              </a:tblGrid>
              <a:tr h="33603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九重葛（三角梅）</a:t>
                      </a:r>
                      <a:endParaRPr lang="zh-TW" altLang="en-US" sz="1800" dirty="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9353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Bougainvillea </a:t>
                      </a:r>
                      <a:r>
                        <a:rPr lang="en-US" sz="1800" dirty="0" err="1"/>
                        <a:t>spectabilis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Willd</a:t>
                      </a:r>
                      <a:r>
                        <a:rPr lang="en-US" sz="1800" dirty="0"/>
                        <a:t>.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3603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紫茉莉科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53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南美洲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638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冬、春季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603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5604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互生葉或對生葉呈三角形。葉端銳，嫩枝上被毛，枝上有銳刺。聚繖花序，花小而不明顯。三枚苞片裡著生三朵花。單瓣或重瓣。其顏色變化多端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南棟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945" name="Picture 1" descr="http://www.sups.tp.edu.tw/school/plant/c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4680520" cy="35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78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82806"/>
              </p:ext>
            </p:extLst>
          </p:nvPr>
        </p:nvGraphicFramePr>
        <p:xfrm>
          <a:off x="611560" y="692696"/>
          <a:ext cx="7920879" cy="5597471"/>
        </p:xfrm>
        <a:graphic>
          <a:graphicData uri="http://schemas.openxmlformats.org/drawingml/2006/table">
            <a:tbl>
              <a:tblPr/>
              <a:tblGrid>
                <a:gridCol w="886172"/>
                <a:gridCol w="1922621"/>
                <a:gridCol w="5112086"/>
              </a:tblGrid>
              <a:tr h="31070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叢立孔雀椰子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96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Caryota mitis Lour.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4496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棕櫚科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922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中南美洲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96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春、夏、秋季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070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37060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枝幹叢生，葉落後會有環形花紋。葉為二回羽狀複葉，互生小葉呈鰭狀，有不規則齒裂。雌雄同株。穗狀花序，長約三十公分，。漿果球形，呈暗紅色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南棟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3969" name="Picture 1" descr="http://www.sups.tp.edu.tw/school/plant/c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2952328" cy="47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78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08271"/>
              </p:ext>
            </p:extLst>
          </p:nvPr>
        </p:nvGraphicFramePr>
        <p:xfrm>
          <a:off x="683568" y="692698"/>
          <a:ext cx="7776864" cy="5472605"/>
        </p:xfrm>
        <a:graphic>
          <a:graphicData uri="http://schemas.openxmlformats.org/drawingml/2006/table">
            <a:tbl>
              <a:tblPr/>
              <a:tblGrid>
                <a:gridCol w="1153909"/>
                <a:gridCol w="1574604"/>
                <a:gridCol w="5048351"/>
              </a:tblGrid>
              <a:tr h="44674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六月雪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51916">
                <a:tc>
                  <a:txBody>
                    <a:bodyPr/>
                    <a:lstStyle/>
                    <a:p>
                      <a:r>
                        <a:rPr lang="zh-TW" altLang="en-US" b="1"/>
                        <a:t>學名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Serissa japonica (Thunb.)Thunb.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46743">
                <a:tc>
                  <a:txBody>
                    <a:bodyPr/>
                    <a:lstStyle/>
                    <a:p>
                      <a:r>
                        <a:rPr lang="zh-TW" altLang="en-US" b="1"/>
                        <a:t>科別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茜草科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6743">
                <a:tc>
                  <a:txBody>
                    <a:bodyPr/>
                    <a:lstStyle/>
                    <a:p>
                      <a:r>
                        <a:rPr lang="zh-TW" altLang="en-US" b="1"/>
                        <a:t>原產地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中國大陸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6743">
                <a:tc>
                  <a:txBody>
                    <a:bodyPr/>
                    <a:lstStyle/>
                    <a:p>
                      <a:r>
                        <a:rPr lang="zh-TW" altLang="en-US" b="1"/>
                        <a:t>花期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/>
                        <a:t>4-9</a:t>
                      </a:r>
                      <a:r>
                        <a:rPr lang="zh-TW" altLang="en-US"/>
                        <a:t>月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674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/>
                        <a:t>性 狀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86974"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單葉對生有托葉，葉成橢圓形，先端突尖，全緣。白色小花腋生、單生或 </a:t>
                      </a:r>
                      <a:r>
                        <a:rPr lang="en-US" altLang="zh-TW" dirty="0"/>
                        <a:t>2~3 </a:t>
                      </a:r>
                      <a:r>
                        <a:rPr lang="zh-TW" altLang="en-US" dirty="0"/>
                        <a:t>朵聚生。花 </a:t>
                      </a:r>
                      <a:r>
                        <a:rPr lang="en-US" altLang="zh-TW" dirty="0"/>
                        <a:t>5~6 </a:t>
                      </a:r>
                      <a:r>
                        <a:rPr lang="zh-TW" altLang="en-US" dirty="0"/>
                        <a:t>瓣</a:t>
                      </a:r>
                      <a:r>
                        <a:rPr lang="zh-TW" altLang="en-US" dirty="0" smtClean="0"/>
                        <a:t>。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南棟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4993" name="Picture 1" descr="http://www.sups.tp.edu.tw/school/plant/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43012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78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267744" y="1988840"/>
            <a:ext cx="482453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操    場</a:t>
            </a:r>
            <a:endParaRPr lang="en-US" altLang="zh-TW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TW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大考驗</a:t>
            </a:r>
            <a:endParaRPr lang="zh-TW" alt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102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57004"/>
              </p:ext>
            </p:extLst>
          </p:nvPr>
        </p:nvGraphicFramePr>
        <p:xfrm>
          <a:off x="683568" y="764704"/>
          <a:ext cx="7776864" cy="5412996"/>
        </p:xfrm>
        <a:graphic>
          <a:graphicData uri="http://schemas.openxmlformats.org/drawingml/2006/table">
            <a:tbl>
              <a:tblPr/>
              <a:tblGrid>
                <a:gridCol w="972107"/>
                <a:gridCol w="1673502"/>
                <a:gridCol w="5131255"/>
              </a:tblGrid>
              <a:tr h="348962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枇 杷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5242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Eriobotrya japonica Lindl.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薔薇科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66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中國華南地區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秋末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99607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葉長橢圓形、革質，葉緣長鋸齒狀，有短柄，花頂生於枝稍，灰褐成團。果實長圓形，果實為金黃色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>
                          <a:latin typeface="標楷體"/>
                          <a:ea typeface="標楷體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/>
                          <a:ea typeface="標楷體"/>
                        </a:rPr>
                        <a:t>西北棟</a:t>
                      </a:r>
                      <a:r>
                        <a:rPr lang="en-US" altLang="zh-TW" sz="1800" dirty="0" smtClean="0">
                          <a:latin typeface="標楷體"/>
                          <a:ea typeface="標楷體"/>
                        </a:rPr>
                        <a:t>)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 descr="http://www.sups.tp.edu.tw/school/plant/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34076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3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83374"/>
              </p:ext>
            </p:extLst>
          </p:nvPr>
        </p:nvGraphicFramePr>
        <p:xfrm>
          <a:off x="755576" y="764704"/>
          <a:ext cx="7632848" cy="5328591"/>
        </p:xfrm>
        <a:graphic>
          <a:graphicData uri="http://schemas.openxmlformats.org/drawingml/2006/table">
            <a:tbl>
              <a:tblPr/>
              <a:tblGrid>
                <a:gridCol w="911734"/>
                <a:gridCol w="1835156"/>
                <a:gridCol w="4885958"/>
              </a:tblGrid>
              <a:tr h="43498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楓 香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Liquidambar formosana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3498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金縷梅科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498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3-4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498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6618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葉互生， 刺球狀蒴果</a:t>
                      </a:r>
                      <a:r>
                        <a:rPr lang="en-US" altLang="zh-TW" sz="1800" dirty="0"/>
                        <a:t>, </a:t>
                      </a:r>
                      <a:r>
                        <a:rPr lang="zh-TW" altLang="en-US" sz="1800" dirty="0"/>
                        <a:t>有別於槭樹之對生葉及翅形果。台灣地處亞熱帶秋季落葉前平地氣溫仍高</a:t>
                      </a:r>
                      <a:r>
                        <a:rPr lang="en-US" altLang="zh-TW" sz="1800" dirty="0"/>
                        <a:t>, </a:t>
                      </a:r>
                      <a:r>
                        <a:rPr lang="zh-TW" altLang="en-US" sz="1800" dirty="0"/>
                        <a:t>楓葉不易轉紅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>
                          <a:latin typeface="標楷體"/>
                          <a:ea typeface="標楷體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/>
                          <a:ea typeface="標楷體"/>
                        </a:rPr>
                        <a:t>西北棟</a:t>
                      </a:r>
                      <a:r>
                        <a:rPr lang="en-US" altLang="zh-TW" sz="1800" dirty="0" smtClean="0">
                          <a:latin typeface="標楷體"/>
                          <a:ea typeface="標楷體"/>
                        </a:rPr>
                        <a:t>)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sups.tp.edu.tw/school/plant/a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17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37345"/>
              </p:ext>
            </p:extLst>
          </p:nvPr>
        </p:nvGraphicFramePr>
        <p:xfrm>
          <a:off x="683568" y="692697"/>
          <a:ext cx="7848871" cy="5472610"/>
        </p:xfrm>
        <a:graphic>
          <a:graphicData uri="http://schemas.openxmlformats.org/drawingml/2006/table">
            <a:tbl>
              <a:tblPr/>
              <a:tblGrid>
                <a:gridCol w="902310"/>
                <a:gridCol w="1730460"/>
                <a:gridCol w="5216101"/>
              </a:tblGrid>
              <a:tr h="39919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艷紫荊（香港櫻花）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9798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Bauhinia Blaeana S. T. Dunn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919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蘇木科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859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香港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919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冬</a:t>
                      </a:r>
                      <a:r>
                        <a:rPr lang="en-US" altLang="zh-TW" sz="1800"/>
                        <a:t>~</a:t>
                      </a:r>
                      <a:r>
                        <a:rPr lang="zh-TW" altLang="en-US" sz="1800"/>
                        <a:t>早春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919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7925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新枝彎曲或平出。葉互生，如羊蹄狀。厚紙質至革質。花大，艷紫色，不易結果。常與羊蹄甲、羊紫荊搞</a:t>
                      </a:r>
                      <a:r>
                        <a:rPr lang="zh-TW" altLang="en-US" sz="1800" dirty="0" smtClean="0"/>
                        <a:t>混</a:t>
                      </a:r>
                      <a:r>
                        <a:rPr lang="zh-TW" altLang="en-US" sz="1800" dirty="0" smtClean="0">
                          <a:latin typeface="標楷體"/>
                          <a:ea typeface="標楷體"/>
                        </a:rPr>
                        <a:t>。</a:t>
                      </a:r>
                      <a:r>
                        <a:rPr lang="en-US" altLang="zh-TW" sz="1800" dirty="0" smtClean="0">
                          <a:latin typeface="標楷體"/>
                          <a:ea typeface="標楷體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/>
                          <a:ea typeface="標楷體"/>
                        </a:rPr>
                        <a:t>西北棟</a:t>
                      </a:r>
                      <a:r>
                        <a:rPr lang="en-US" altLang="zh-TW" sz="1800" dirty="0" smtClean="0">
                          <a:latin typeface="標楷體"/>
                          <a:ea typeface="標楷體"/>
                        </a:rPr>
                        <a:t>)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1" name="Picture 1" descr="http://www.sups.tp.edu.tw/school/plant/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81" y="1484784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9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08675"/>
              </p:ext>
            </p:extLst>
          </p:nvPr>
        </p:nvGraphicFramePr>
        <p:xfrm>
          <a:off x="755576" y="764704"/>
          <a:ext cx="7776864" cy="5400599"/>
        </p:xfrm>
        <a:graphic>
          <a:graphicData uri="http://schemas.openxmlformats.org/drawingml/2006/table">
            <a:tbl>
              <a:tblPr/>
              <a:tblGrid>
                <a:gridCol w="940061"/>
                <a:gridCol w="2084275"/>
                <a:gridCol w="4752528"/>
              </a:tblGrid>
              <a:tr h="393272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菲律賓饅頭果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7629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Glochidion philippicum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327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大戟科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82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台灣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327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春季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327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6299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全株密被白色短絨柔毛，葉互生，單葉卵披針形，葉端鈍，全緣。花雌雄異株，朔果扁球形，外具縱溝</a:t>
                      </a:r>
                      <a:r>
                        <a:rPr lang="en-US" altLang="zh-TW" sz="1800" dirty="0"/>
                        <a:t>9—13</a:t>
                      </a:r>
                      <a:r>
                        <a:rPr lang="zh-TW" altLang="en-US" sz="1800" dirty="0"/>
                        <a:t>條，狀似包子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西棟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5" name="Picture 1" descr="http://www.sups.tp.edu.tw/school/plant/a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54490"/>
              </p:ext>
            </p:extLst>
          </p:nvPr>
        </p:nvGraphicFramePr>
        <p:xfrm>
          <a:off x="827584" y="764704"/>
          <a:ext cx="7632848" cy="5328592"/>
        </p:xfrm>
        <a:graphic>
          <a:graphicData uri="http://schemas.openxmlformats.org/drawingml/2006/table">
            <a:tbl>
              <a:tblPr/>
              <a:tblGrid>
                <a:gridCol w="740940"/>
                <a:gridCol w="1787662"/>
                <a:gridCol w="5104246"/>
              </a:tblGrid>
              <a:tr h="30537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300" b="1" dirty="0"/>
                        <a:t>麥門冬</a:t>
                      </a:r>
                      <a:endParaRPr lang="zh-TW" altLang="en-US" sz="13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48048">
                <a:tc>
                  <a:txBody>
                    <a:bodyPr/>
                    <a:lstStyle/>
                    <a:p>
                      <a:r>
                        <a:rPr lang="zh-TW" altLang="en-US" sz="1300" b="1"/>
                        <a:t>學名</a:t>
                      </a:r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Lirope spicata Lour.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34397">
                <a:tc>
                  <a:txBody>
                    <a:bodyPr/>
                    <a:lstStyle/>
                    <a:p>
                      <a:r>
                        <a:rPr lang="zh-TW" altLang="en-US" sz="1300" b="1"/>
                        <a:t>科別</a:t>
                      </a:r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/>
                        <a:t>百合科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3424">
                <a:tc>
                  <a:txBody>
                    <a:bodyPr/>
                    <a:lstStyle/>
                    <a:p>
                      <a:r>
                        <a:rPr lang="zh-TW" altLang="en-US" sz="1300" b="1"/>
                        <a:t>原產地</a:t>
                      </a:r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/>
                        <a:t>中國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3424">
                <a:tc>
                  <a:txBody>
                    <a:bodyPr/>
                    <a:lstStyle/>
                    <a:p>
                      <a:r>
                        <a:rPr lang="zh-TW" altLang="en-US" sz="1300" b="1"/>
                        <a:t>觀賞期</a:t>
                      </a:r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/>
                        <a:t>全年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53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300" b="1"/>
                        <a:t>性 狀</a:t>
                      </a:r>
                      <a:endParaRPr lang="zh-TW" altLang="en-US" sz="13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08559">
                <a:tc gridSpan="2">
                  <a:txBody>
                    <a:bodyPr/>
                    <a:lstStyle/>
                    <a:p>
                      <a:r>
                        <a:rPr lang="zh-TW" altLang="en-US" sz="1300" dirty="0"/>
                        <a:t>呈長綠叢生草狀，具有短粗之地下莖，葉長約</a:t>
                      </a:r>
                      <a:r>
                        <a:rPr lang="en-US" altLang="zh-TW" sz="1300" dirty="0"/>
                        <a:t>30~50</a:t>
                      </a:r>
                      <a:r>
                        <a:rPr lang="zh-TW" altLang="en-US" sz="1300" dirty="0"/>
                        <a:t>公分，墨綠色革質、線形，花莖由葉叢長伸而出，穗狀花序，小花鐘形，花被</a:t>
                      </a:r>
                      <a:r>
                        <a:rPr lang="en-US" altLang="zh-TW" sz="1300" dirty="0"/>
                        <a:t>6</a:t>
                      </a:r>
                      <a:r>
                        <a:rPr lang="zh-TW" altLang="en-US" sz="1300" dirty="0"/>
                        <a:t>瓣，果為漿果</a:t>
                      </a:r>
                      <a:r>
                        <a:rPr lang="zh-TW" altLang="en-US" sz="1300" dirty="0" smtClean="0"/>
                        <a:t>。</a:t>
                      </a:r>
                      <a:r>
                        <a:rPr lang="en-US" altLang="zh-TW" sz="1300" dirty="0" smtClean="0"/>
                        <a:t>(</a:t>
                      </a:r>
                      <a:r>
                        <a:rPr lang="zh-TW" altLang="en-US" sz="1300" dirty="0" smtClean="0"/>
                        <a:t>校門口</a:t>
                      </a:r>
                      <a:r>
                        <a:rPr lang="en-US" altLang="zh-TW" sz="1300" dirty="0" smtClean="0"/>
                        <a:t>)</a:t>
                      </a:r>
                      <a:endParaRPr lang="zh-TW" altLang="en-US" sz="13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6321" name="Picture 1" descr="http://www.sups.tp.edu.tw/school/plant/c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4680520" cy="43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93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41640"/>
              </p:ext>
            </p:extLst>
          </p:nvPr>
        </p:nvGraphicFramePr>
        <p:xfrm>
          <a:off x="683568" y="764705"/>
          <a:ext cx="7776864" cy="5400598"/>
        </p:xfrm>
        <a:graphic>
          <a:graphicData uri="http://schemas.openxmlformats.org/drawingml/2006/table">
            <a:tbl>
              <a:tblPr/>
              <a:tblGrid>
                <a:gridCol w="955478"/>
                <a:gridCol w="1996850"/>
                <a:gridCol w="4824536"/>
              </a:tblGrid>
              <a:tr h="35287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黃金榕</a:t>
                      </a:r>
                      <a:endParaRPr lang="zh-TW" altLang="en-US" sz="1800" dirty="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8568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Ficus microcarpa L. f.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287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桑科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28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栽培種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28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287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17725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樹冠廣闊，樹幹多分枝。單葉互生，葉形為橢圓形，葉表光滑，葉緣整齊，葉有光澤，嫩葉呈金黃色。隱頭花序，其中有雄花及雌花聚生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西棟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7" name="Picture 1" descr="http://www.sups.tp.edu.tw/school/plant/a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248472" cy="372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36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10513"/>
              </p:ext>
            </p:extLst>
          </p:nvPr>
        </p:nvGraphicFramePr>
        <p:xfrm>
          <a:off x="683568" y="692696"/>
          <a:ext cx="7776864" cy="5400600"/>
        </p:xfrm>
        <a:graphic>
          <a:graphicData uri="http://schemas.openxmlformats.org/drawingml/2006/table">
            <a:tbl>
              <a:tblPr/>
              <a:tblGrid>
                <a:gridCol w="814140"/>
                <a:gridCol w="2642244"/>
                <a:gridCol w="4320480"/>
              </a:tblGrid>
              <a:tr h="31362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印度橡膠樹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8266">
                <a:tc>
                  <a:txBody>
                    <a:bodyPr/>
                    <a:lstStyle/>
                    <a:p>
                      <a:r>
                        <a:rPr lang="zh-TW" altLang="en-US" sz="1800" b="1" dirty="0"/>
                        <a:t>學名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Ficus elastica Roxb.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1362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桑科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884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亞洲西部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362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3</a:t>
                      </a:r>
                      <a:r>
                        <a:rPr lang="zh-TW" altLang="en-US" sz="1800"/>
                        <a:t>月</a:t>
                      </a:r>
                      <a:r>
                        <a:rPr lang="en-US" altLang="zh-TW" sz="1800"/>
                        <a:t>~4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362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8654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成熟的枝條及莖呈褐色。莖上有下垂的鬚狀氣根，互生葉橢圓形，革質葉，具有亮麗光澤。葉的尾端有尖突；中肋明顯；頂芽長而尖，有紅色芽苞包住。全株有白色乳汁。花屬隱頭花序。果實橢圓形，黃綠色，成對腋生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西棟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 descr="http://www.sups.tp.edu.tw/school/plant/a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38208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17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37645"/>
              </p:ext>
            </p:extLst>
          </p:nvPr>
        </p:nvGraphicFramePr>
        <p:xfrm>
          <a:off x="755576" y="692695"/>
          <a:ext cx="7704856" cy="5433468"/>
        </p:xfrm>
        <a:graphic>
          <a:graphicData uri="http://schemas.openxmlformats.org/drawingml/2006/table">
            <a:tbl>
              <a:tblPr/>
              <a:tblGrid>
                <a:gridCol w="682883"/>
                <a:gridCol w="2125429"/>
                <a:gridCol w="4896544"/>
              </a:tblGrid>
              <a:tr h="374722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柑 桔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6804">
                <a:tc>
                  <a:txBody>
                    <a:bodyPr/>
                    <a:lstStyle/>
                    <a:p>
                      <a:r>
                        <a:rPr lang="zh-TW" altLang="en-US" sz="1800" b="1" dirty="0"/>
                        <a:t>學名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Citrus grandis Osbeck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472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芸香科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576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東南亞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72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產期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中秋節前後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72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4201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枝條粗大，有刺。葉大而厚，葉柄基部有翼葉。葉濃綠有光澤。聚繖花序，花白色，橢圓形。果實大，果皮淡黃色。果肉白色，汁多味酸甜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3" name="Picture 1" descr="http://www.sups.tp.edu.tw/school/plant/a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4464496" cy="38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36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784982"/>
              </p:ext>
            </p:extLst>
          </p:nvPr>
        </p:nvGraphicFramePr>
        <p:xfrm>
          <a:off x="755576" y="764704"/>
          <a:ext cx="7704856" cy="5328593"/>
        </p:xfrm>
        <a:graphic>
          <a:graphicData uri="http://schemas.openxmlformats.org/drawingml/2006/table">
            <a:tbl>
              <a:tblPr/>
              <a:tblGrid>
                <a:gridCol w="778873"/>
                <a:gridCol w="2245463"/>
                <a:gridCol w="4680520"/>
              </a:tblGrid>
              <a:tr h="38753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番石榴（芭樂）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818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Psidium guajava L.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753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桃金孃科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818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熱帶美洲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753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產期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9~11</a:t>
                      </a:r>
                      <a:r>
                        <a:rPr lang="zh-TW" altLang="en-US" sz="1800"/>
                        <a:t>月盛產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753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22087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樹皮深棕褐色，光滑，枝葉茂密。單葉對生，卵狀長橢圓形，顏色暗綠。花白色，單生或簇生。果皮粗糙，大小差異大。葉搓揉有味道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中棟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http://www.sups.tp.edu.tw/school/plant/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250432" cy="31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36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04559"/>
              </p:ext>
            </p:extLst>
          </p:nvPr>
        </p:nvGraphicFramePr>
        <p:xfrm>
          <a:off x="683568" y="764705"/>
          <a:ext cx="7776864" cy="5400597"/>
        </p:xfrm>
        <a:graphic>
          <a:graphicData uri="http://schemas.openxmlformats.org/drawingml/2006/table">
            <a:tbl>
              <a:tblPr/>
              <a:tblGrid>
                <a:gridCol w="1203849"/>
                <a:gridCol w="1748479"/>
                <a:gridCol w="4824536"/>
              </a:tblGrid>
              <a:tr h="35536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杜鵑花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6963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Rhododendron spp.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536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杜鵑花科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8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北半球溫帶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8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春季</a:t>
                      </a:r>
                      <a:r>
                        <a:rPr lang="en-US" altLang="zh-TW" sz="1800"/>
                        <a:t>3-4</a:t>
                      </a:r>
                      <a:r>
                        <a:rPr lang="zh-TW" altLang="en-US" sz="1800"/>
                        <a:t>月間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536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21062">
                <a:tc gridSpan="2">
                  <a:txBody>
                    <a:bodyPr/>
                    <a:lstStyle/>
                    <a:p>
                      <a:r>
                        <a:rPr lang="zh-TW" altLang="en-US" sz="1800" dirty="0" smtClean="0"/>
                        <a:t>常綠灌木。樹勢強健，樹齡長久。葉互生，長橢圓形，葉端尖銳，葉面有褐毛，花頂生，總狀排列，花之上瓣有斑點散布，顏色較鮮豔，和其餘花瓣不同</a:t>
                      </a:r>
                      <a:r>
                        <a:rPr lang="zh-TW" altLang="en-US" sz="1800" dirty="0" smtClean="0">
                          <a:latin typeface="標楷體"/>
                          <a:ea typeface="標楷體"/>
                        </a:rPr>
                        <a:t>。</a:t>
                      </a:r>
                      <a:r>
                        <a:rPr lang="en-US" altLang="zh-TW" sz="1800" dirty="0" smtClean="0">
                          <a:latin typeface="標楷體"/>
                          <a:ea typeface="標楷體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/>
                          <a:ea typeface="標楷體"/>
                        </a:rPr>
                        <a:t>中棟</a:t>
                      </a:r>
                      <a:r>
                        <a:rPr lang="en-US" altLang="zh-TW" sz="1800" dirty="0" smtClean="0">
                          <a:latin typeface="標楷體"/>
                          <a:ea typeface="標楷體"/>
                        </a:rPr>
                        <a:t>)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89" name="Picture 1" descr="http://www.sups.tp.edu.tw/school/plant/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444818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360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66384"/>
              </p:ext>
            </p:extLst>
          </p:nvPr>
        </p:nvGraphicFramePr>
        <p:xfrm>
          <a:off x="638393" y="692696"/>
          <a:ext cx="7894046" cy="5400601"/>
        </p:xfrm>
        <a:graphic>
          <a:graphicData uri="http://schemas.openxmlformats.org/drawingml/2006/table">
            <a:tbl>
              <a:tblPr/>
              <a:tblGrid>
                <a:gridCol w="1144577"/>
                <a:gridCol w="2068950"/>
                <a:gridCol w="4680519"/>
              </a:tblGrid>
              <a:tr h="37320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黃椰子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8192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Chrysalidocarpus lutescens (Bory) Wendl.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320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棕櫚科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20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馬達加斯加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20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夏季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20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52637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叢生葉，葉形為線型且葉面平滑，黃綠色，每一羽葉有小葉 </a:t>
                      </a:r>
                      <a:r>
                        <a:rPr lang="en-US" altLang="zh-TW" sz="1800" dirty="0"/>
                        <a:t>40</a:t>
                      </a:r>
                      <a:r>
                        <a:rPr lang="zh-TW" altLang="en-US" sz="1800" dirty="0"/>
                        <a:t>～</a:t>
                      </a:r>
                      <a:r>
                        <a:rPr lang="en-US" altLang="zh-TW" sz="1800" dirty="0"/>
                        <a:t>60 </a:t>
                      </a:r>
                      <a:r>
                        <a:rPr lang="zh-TW" altLang="en-US" sz="1800" dirty="0"/>
                        <a:t>對左右；葉鞘黃色或披有白粉散佈黑色斑點。穗狀花序，黃綠色，雌雄同株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5" name="Picture 1" descr="http://www.sups.tp.edu.tw/school/plant/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36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58952"/>
              </p:ext>
            </p:extLst>
          </p:nvPr>
        </p:nvGraphicFramePr>
        <p:xfrm>
          <a:off x="683568" y="692694"/>
          <a:ext cx="7776863" cy="5472609"/>
        </p:xfrm>
        <a:graphic>
          <a:graphicData uri="http://schemas.openxmlformats.org/drawingml/2006/table">
            <a:tbl>
              <a:tblPr/>
              <a:tblGrid>
                <a:gridCol w="1008112"/>
                <a:gridCol w="2520280"/>
                <a:gridCol w="4248471"/>
              </a:tblGrid>
              <a:tr h="37742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木 棉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0488">
                <a:tc>
                  <a:txBody>
                    <a:bodyPr/>
                    <a:lstStyle/>
                    <a:p>
                      <a:r>
                        <a:rPr lang="zh-TW" altLang="en-US" sz="1800" b="1" dirty="0"/>
                        <a:t>學名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Bombax ceiba Linn 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742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木棉科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742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印度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742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初春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742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2501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平出幼樹時樹幹和枝條具有短而粗的圓錐狀刺，老時脫落，，側枝輪生，掌狀複葉、互生、平滑，小葉</a:t>
                      </a:r>
                      <a:r>
                        <a:rPr lang="en-US" altLang="zh-TW" sz="1800" dirty="0"/>
                        <a:t>5~7</a:t>
                      </a:r>
                      <a:r>
                        <a:rPr lang="zh-TW" altLang="en-US" sz="1800" dirty="0"/>
                        <a:t>枚，卵狀長橢圓形，無毛，先端尖銳，，全緣，葉，葉柄較小葉為長。花橘紅色，花大，肉質，簇生於枝頭有，五瓣子房五室花萼杯形，蒴果橢圓形，具棉毛及種子。 種子黑褐色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http://www.sups.tp.edu.tw/school/plant/a1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2874343" cy="322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http://www.sups.tp.edu.tw/school/plant/a1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1794223" cy="22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36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15140"/>
              </p:ext>
            </p:extLst>
          </p:nvPr>
        </p:nvGraphicFramePr>
        <p:xfrm>
          <a:off x="683568" y="764702"/>
          <a:ext cx="7776864" cy="5400602"/>
        </p:xfrm>
        <a:graphic>
          <a:graphicData uri="http://schemas.openxmlformats.org/drawingml/2006/table">
            <a:tbl>
              <a:tblPr/>
              <a:tblGrid>
                <a:gridCol w="906280"/>
                <a:gridCol w="2118056"/>
                <a:gridCol w="4752528"/>
              </a:tblGrid>
              <a:tr h="29592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蘇鐵</a:t>
                      </a:r>
                      <a:endParaRPr lang="zh-TW" altLang="en-US" sz="1800" dirty="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980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Cycas revoluta Thunb.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9592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蘇鐵科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786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592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春季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592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97648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羽狀複葉叢生於莖幹的頂端，每年只能長出一輪葉片，葉片在枯黃脫落後，在莖幹的部份形成有如鱗片狀的葉痕。雌雄異株，長圓錐狀的雄毬花，或是皇冠般的雌毬花，分別由盾狀小孢子葉組成雄毬花，以及羽狀大孢子葉組成雌毬花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中棟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http://www.sups.tp.edu.tw/school/plant/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84" y="1340768"/>
            <a:ext cx="3570336" cy="421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36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59923"/>
              </p:ext>
            </p:extLst>
          </p:nvPr>
        </p:nvGraphicFramePr>
        <p:xfrm>
          <a:off x="683568" y="692697"/>
          <a:ext cx="7848872" cy="5472606"/>
        </p:xfrm>
        <a:graphic>
          <a:graphicData uri="http://schemas.openxmlformats.org/drawingml/2006/table">
            <a:tbl>
              <a:tblPr/>
              <a:tblGrid>
                <a:gridCol w="1080120"/>
                <a:gridCol w="2160240"/>
                <a:gridCol w="4608512"/>
              </a:tblGrid>
              <a:tr h="59163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垂榕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16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Ficus benjamina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916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桑科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16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中國、東南亞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16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163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22808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株高可達</a:t>
                      </a:r>
                      <a:r>
                        <a:rPr lang="en-US" altLang="zh-TW" sz="1800" dirty="0"/>
                        <a:t>10</a:t>
                      </a:r>
                      <a:r>
                        <a:rPr lang="zh-TW" altLang="en-US" sz="1800" dirty="0"/>
                        <a:t>公尺，葉互生，卵狀橢圓形，先端尾尖，革質，富光澤，紙質。自然分枝多，枝軟如柳，下垂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中棟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Picture 1" descr="http://www.sups.tp.edu.tw/school/plant/a1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56" y="3861048"/>
            <a:ext cx="2972916" cy="21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ups.tp.edu.tw/school/plant/a1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56" y="1412776"/>
            <a:ext cx="2972916" cy="22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36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74553"/>
              </p:ext>
            </p:extLst>
          </p:nvPr>
        </p:nvGraphicFramePr>
        <p:xfrm>
          <a:off x="683568" y="764705"/>
          <a:ext cx="7848872" cy="5483816"/>
        </p:xfrm>
        <a:graphic>
          <a:graphicData uri="http://schemas.openxmlformats.org/drawingml/2006/table">
            <a:tbl>
              <a:tblPr/>
              <a:tblGrid>
                <a:gridCol w="979597"/>
                <a:gridCol w="2692811"/>
                <a:gridCol w="4176464"/>
              </a:tblGrid>
              <a:tr h="32423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茄冬（重陽木）</a:t>
                      </a:r>
                      <a:endParaRPr lang="zh-TW" altLang="en-US" sz="18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1127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Bischofia javanica Blume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2423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大戟科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775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熱帶亞洲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23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2-3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23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2463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樹幹粗糙不平。葉為三出複葉，互生</a:t>
                      </a:r>
                      <a:r>
                        <a:rPr lang="en-US" altLang="zh-TW" sz="1800" dirty="0"/>
                        <a:t>;</a:t>
                      </a:r>
                      <a:r>
                        <a:rPr lang="zh-TW" altLang="en-US" sz="1800" dirty="0"/>
                        <a:t>小葉緣有鉅齒，前端圓鈍，有尖的突出，表面平滑，有小波折狀，有葉柄，新葉紅色，有早落的托葉。圓錐花序，花黃色，叢生在枝條的末端，極小。果實成熟時為褐色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中棟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http://www.sups.tp.edu.tw/school/plant/a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032448" cy="386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3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21188"/>
              </p:ext>
            </p:extLst>
          </p:nvPr>
        </p:nvGraphicFramePr>
        <p:xfrm>
          <a:off x="755576" y="764704"/>
          <a:ext cx="7632848" cy="5328595"/>
        </p:xfrm>
        <a:graphic>
          <a:graphicData uri="http://schemas.openxmlformats.org/drawingml/2006/table">
            <a:tbl>
              <a:tblPr/>
              <a:tblGrid>
                <a:gridCol w="1062363"/>
                <a:gridCol w="1743661"/>
                <a:gridCol w="4826824"/>
              </a:tblGrid>
              <a:tr h="38819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700" b="1" dirty="0"/>
                        <a:t>朱 蕉</a:t>
                      </a:r>
                      <a:endParaRPr lang="zh-TW" altLang="en-US" sz="17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52561">
                <a:tc>
                  <a:txBody>
                    <a:bodyPr/>
                    <a:lstStyle/>
                    <a:p>
                      <a:r>
                        <a:rPr lang="zh-TW" altLang="en-US" sz="1700" b="1"/>
                        <a:t>學名</a:t>
                      </a:r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Cordyline terminalis cv.`Aichiaka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8194">
                <a:tc>
                  <a:txBody>
                    <a:bodyPr/>
                    <a:lstStyle/>
                    <a:p>
                      <a:r>
                        <a:rPr lang="zh-TW" altLang="en-US" sz="1700" b="1"/>
                        <a:t>科別</a:t>
                      </a:r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700"/>
                        <a:t>龍舌蘭科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8194">
                <a:tc>
                  <a:txBody>
                    <a:bodyPr/>
                    <a:lstStyle/>
                    <a:p>
                      <a:r>
                        <a:rPr lang="zh-TW" altLang="en-US" sz="1700" b="1"/>
                        <a:t>原產地</a:t>
                      </a:r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700"/>
                        <a:t>栽培種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8194">
                <a:tc>
                  <a:txBody>
                    <a:bodyPr/>
                    <a:lstStyle/>
                    <a:p>
                      <a:r>
                        <a:rPr lang="zh-TW" altLang="en-US" sz="1700" b="1"/>
                        <a:t>觀賞期</a:t>
                      </a:r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700"/>
                        <a:t>全年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819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700" b="1"/>
                        <a:t>性 狀</a:t>
                      </a:r>
                      <a:endParaRPr lang="zh-TW" altLang="en-US" sz="17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35064">
                <a:tc gridSpan="2">
                  <a:txBody>
                    <a:bodyPr/>
                    <a:lstStyle/>
                    <a:p>
                      <a:r>
                        <a:rPr lang="zh-TW" altLang="en-US" sz="1700" dirty="0"/>
                        <a:t>莖幹直立、葉片簇生莖頂，葉長橢圓形，先端尖，葉面有紅，赤褐色斑紋變化。莖頂開白色或粉紫色圓錐花序的花，紅色漿果</a:t>
                      </a:r>
                      <a:r>
                        <a:rPr lang="zh-TW" altLang="en-US" sz="1700" dirty="0" smtClean="0"/>
                        <a:t>。</a:t>
                      </a:r>
                      <a:r>
                        <a:rPr lang="en-US" altLang="zh-TW" sz="1700" dirty="0" smtClean="0"/>
                        <a:t>(</a:t>
                      </a:r>
                      <a:r>
                        <a:rPr lang="zh-TW" altLang="en-US" sz="1700" dirty="0" smtClean="0"/>
                        <a:t>東棟</a:t>
                      </a:r>
                      <a:r>
                        <a:rPr lang="en-US" altLang="zh-TW" sz="1700" dirty="0" smtClean="0"/>
                        <a:t>)</a:t>
                      </a:r>
                      <a:endParaRPr lang="zh-TW" altLang="en-US" sz="17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985" name="Picture 1" descr="http://www.sups.tp.edu.tw/school/plant/c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049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91380"/>
              </p:ext>
            </p:extLst>
          </p:nvPr>
        </p:nvGraphicFramePr>
        <p:xfrm>
          <a:off x="755577" y="764703"/>
          <a:ext cx="7704855" cy="5361460"/>
        </p:xfrm>
        <a:graphic>
          <a:graphicData uri="http://schemas.openxmlformats.org/drawingml/2006/table">
            <a:tbl>
              <a:tblPr/>
              <a:tblGrid>
                <a:gridCol w="1801971"/>
                <a:gridCol w="1522986"/>
                <a:gridCol w="4379898"/>
              </a:tblGrid>
              <a:tr h="41242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桂花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2173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Osmanthus fragrans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1242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木犀科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242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中國大陸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242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242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77625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常綠灌木或小喬木。葉對生，具短柄，全緣或有鋸齒，花色多，有白色、金黃色及橙黃色，由葉腋叢生，總狀花序，具強烈香氣，核果球形，含</a:t>
                      </a:r>
                      <a:r>
                        <a:rPr lang="en-US" altLang="zh-TW" sz="1800" dirty="0"/>
                        <a:t>1</a:t>
                      </a:r>
                      <a:r>
                        <a:rPr lang="zh-TW" altLang="en-US" sz="1800" dirty="0"/>
                        <a:t>粒種子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中棟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 descr="http://www.sups.tp.edu.tw/school/plant/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914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46585"/>
              </p:ext>
            </p:extLst>
          </p:nvPr>
        </p:nvGraphicFramePr>
        <p:xfrm>
          <a:off x="683568" y="764705"/>
          <a:ext cx="7776863" cy="5525969"/>
        </p:xfrm>
        <a:graphic>
          <a:graphicData uri="http://schemas.openxmlformats.org/drawingml/2006/table">
            <a:tbl>
              <a:tblPr/>
              <a:tblGrid>
                <a:gridCol w="969153"/>
                <a:gridCol w="2487231"/>
                <a:gridCol w="4320479"/>
              </a:tblGrid>
              <a:tr h="30763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鑲嵌圓葉福祿桐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6733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Polyscias guifoylei (Bull ex Cogn. &amp; March.) Bailey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76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大戟科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957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太平洋諸島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6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夏季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763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6315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奇數羽狀複葉，小葉互生，披針形，葉端銳而葉基鈍，葉緣為鋸齒狀，葉面平滑，羽狀側脈，有葉鞘。繖狀花序，淡綠白色小花不明顯，花萼花瓣皆為五片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中棟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1" name="Picture 1" descr="http://www.sups.tp.edu.tw/school/plant/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3744416" cy="37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914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47558"/>
              </p:ext>
            </p:extLst>
          </p:nvPr>
        </p:nvGraphicFramePr>
        <p:xfrm>
          <a:off x="683568" y="764704"/>
          <a:ext cx="7776864" cy="5400600"/>
        </p:xfrm>
        <a:graphic>
          <a:graphicData uri="http://schemas.openxmlformats.org/drawingml/2006/table">
            <a:tbl>
              <a:tblPr/>
              <a:tblGrid>
                <a:gridCol w="754920"/>
                <a:gridCol w="2629456"/>
                <a:gridCol w="4392488"/>
              </a:tblGrid>
              <a:tr h="27709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黑板樹</a:t>
                      </a:r>
                      <a:endParaRPr lang="zh-TW" altLang="en-US" sz="1800" dirty="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273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Alstonia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scholaris</a:t>
                      </a:r>
                      <a:r>
                        <a:rPr lang="en-US" sz="1800" dirty="0"/>
                        <a:t> (L.) R. Br.</a:t>
                      </a:r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8491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夾竹桃科</a:t>
                      </a:r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273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東南亞</a:t>
                      </a:r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491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秋季</a:t>
                      </a:r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709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8208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樹幹筆直，樹皮呈淺灰褐色，高度可達</a:t>
                      </a:r>
                      <a:r>
                        <a:rPr lang="en-US" altLang="zh-TW" sz="1800" dirty="0"/>
                        <a:t>25~30 </a:t>
                      </a:r>
                      <a:r>
                        <a:rPr lang="zh-TW" altLang="en-US" sz="1800" dirty="0"/>
                        <a:t>公尺。樹冠呈傘蓋狀，枝條輪生並呈水平狀向外伸展，有白色乳液，具毒性。單葉輪生，倒披針形，革質，表面翠綠，背面則偏白色。花為黃白色。果實褐色，細長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東棟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5" name="Picture 1" descr="http://www.sups.tp.edu.tw/school/plant/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59"/>
            <a:ext cx="3960440" cy="46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914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12202"/>
              </p:ext>
            </p:extLst>
          </p:nvPr>
        </p:nvGraphicFramePr>
        <p:xfrm>
          <a:off x="683568" y="764703"/>
          <a:ext cx="7776864" cy="5400601"/>
        </p:xfrm>
        <a:graphic>
          <a:graphicData uri="http://schemas.openxmlformats.org/drawingml/2006/table">
            <a:tbl>
              <a:tblPr/>
              <a:tblGrid>
                <a:gridCol w="1059348"/>
                <a:gridCol w="1495552"/>
                <a:gridCol w="5221964"/>
              </a:tblGrid>
              <a:tr h="41543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粗肋草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2700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Aglaonema spp.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1543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天南星科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2700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馬來西亞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2700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43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7329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莖直立生長，葉披針形或長橢圓形至卵形，革質肉厚，呈淡雅的灰色、乳白色和綠色斑葉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東棟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http://www.sups.tp.edu.tw/school/plant/a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340768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08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93564"/>
              </p:ext>
            </p:extLst>
          </p:nvPr>
        </p:nvGraphicFramePr>
        <p:xfrm>
          <a:off x="683568" y="692696"/>
          <a:ext cx="7848872" cy="5400601"/>
        </p:xfrm>
        <a:graphic>
          <a:graphicData uri="http://schemas.openxmlformats.org/drawingml/2006/table">
            <a:tbl>
              <a:tblPr/>
              <a:tblGrid>
                <a:gridCol w="976643"/>
                <a:gridCol w="2263717"/>
                <a:gridCol w="4608512"/>
              </a:tblGrid>
              <a:tr h="37245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聖誕紅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113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Euphorbia pulcherrima willd. et klotz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大戟科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17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墨西哥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245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冬季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245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2784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株高</a:t>
                      </a:r>
                      <a:r>
                        <a:rPr lang="en-US" altLang="zh-TW" sz="1800" dirty="0"/>
                        <a:t>1~4</a:t>
                      </a:r>
                      <a:r>
                        <a:rPr lang="zh-TW" altLang="en-US" sz="1800" dirty="0"/>
                        <a:t>公尺。老莖木質，黃褐色而中空，嫩莖草質，鮮綠色。葉卵圓形盾狀，主脈紅色。苞葉</a:t>
                      </a:r>
                      <a:r>
                        <a:rPr lang="en-US" altLang="zh-TW" sz="1800" dirty="0"/>
                        <a:t>﹝</a:t>
                      </a:r>
                      <a:r>
                        <a:rPr lang="zh-TW" altLang="en-US" sz="1800" dirty="0"/>
                        <a:t>俗稱花的部分</a:t>
                      </a:r>
                      <a:r>
                        <a:rPr lang="en-US" altLang="zh-TW" sz="1800" dirty="0"/>
                        <a:t>﹞</a:t>
                      </a:r>
                      <a:r>
                        <a:rPr lang="zh-TW" altLang="en-US" sz="1800" dirty="0"/>
                        <a:t>呈披針形或橢圓形，花色有紅、黃、粉紅等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東棟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3" name="Picture 1" descr="http://www.sups.tp.edu.tw/school/plant/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176464" cy="36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083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35086"/>
              </p:ext>
            </p:extLst>
          </p:nvPr>
        </p:nvGraphicFramePr>
        <p:xfrm>
          <a:off x="683568" y="764706"/>
          <a:ext cx="7776864" cy="5400597"/>
        </p:xfrm>
        <a:graphic>
          <a:graphicData uri="http://schemas.openxmlformats.org/drawingml/2006/table">
            <a:tbl>
              <a:tblPr/>
              <a:tblGrid>
                <a:gridCol w="988484"/>
                <a:gridCol w="2539908"/>
                <a:gridCol w="4248472"/>
              </a:tblGrid>
              <a:tr h="37245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輪傘草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113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cyperus alternifolius L.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245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莎草科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17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馬達加斯加島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17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245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8504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莖叢生，高</a:t>
                      </a:r>
                      <a:r>
                        <a:rPr lang="en-US" altLang="zh-TW" sz="1800" dirty="0"/>
                        <a:t>40~90</a:t>
                      </a:r>
                      <a:r>
                        <a:rPr lang="zh-TW" altLang="en-US" sz="1800" dirty="0"/>
                        <a:t>公分，頂端互生有輪軸狀的總苞葉</a:t>
                      </a:r>
                      <a:r>
                        <a:rPr lang="en-US" altLang="zh-TW" sz="1800" dirty="0"/>
                        <a:t>20</a:t>
                      </a:r>
                      <a:r>
                        <a:rPr lang="zh-TW" altLang="en-US" sz="1800" dirty="0"/>
                        <a:t>餘枚，猶如傘架。花由總苞葉間開出，初呈綠色穗狀，開花後呈紅褐色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東棟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7" name="Picture 1" descr="http://www.sups.tp.edu.tw/school/plant/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890392" cy="33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083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97085"/>
              </p:ext>
            </p:extLst>
          </p:nvPr>
        </p:nvGraphicFramePr>
        <p:xfrm>
          <a:off x="755576" y="692698"/>
          <a:ext cx="7704855" cy="5552340"/>
        </p:xfrm>
        <a:graphic>
          <a:graphicData uri="http://schemas.openxmlformats.org/drawingml/2006/table">
            <a:tbl>
              <a:tblPr/>
              <a:tblGrid>
                <a:gridCol w="1148036"/>
                <a:gridCol w="2596380"/>
                <a:gridCol w="3960439"/>
              </a:tblGrid>
              <a:tr h="32592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大王椰子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5925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Roystonea regia (H. B. K.) O. F. Cook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259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棕櫚科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59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西印度群島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59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592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83723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樹幹直立，呈灰白色，莖幹無分枝，為高大圓柱狀，中、下方樹幹較粗，表面平滑，可看見環紋。羽狀複葉叢生莖頂，小葉互生在羽葉上呈四列排列，為線形。穗狀花序，小花不明顯，雌雄同株。果為暗紅至黑紫色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東棟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1" name="Picture 1" descr="http://www.sups.tp.edu.tw/school/plant/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6507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876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25132"/>
              </p:ext>
            </p:extLst>
          </p:nvPr>
        </p:nvGraphicFramePr>
        <p:xfrm>
          <a:off x="683568" y="764703"/>
          <a:ext cx="7776864" cy="5400601"/>
        </p:xfrm>
        <a:graphic>
          <a:graphicData uri="http://schemas.openxmlformats.org/drawingml/2006/table">
            <a:tbl>
              <a:tblPr/>
              <a:tblGrid>
                <a:gridCol w="1080120"/>
                <a:gridCol w="1944216"/>
                <a:gridCol w="4752528"/>
              </a:tblGrid>
              <a:tr h="40787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鳳仙花</a:t>
                      </a:r>
                      <a:endParaRPr lang="zh-TW" altLang="en-US" sz="1800" dirty="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2154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Impatiens wallerana Hook.f.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0787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鳳仙花科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1471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非洲東部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571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全年開花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787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25005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植株矮小，草質多汁，高約</a:t>
                      </a:r>
                      <a:r>
                        <a:rPr lang="en-US" altLang="zh-TW" sz="1800" dirty="0"/>
                        <a:t>30~50</a:t>
                      </a:r>
                      <a:r>
                        <a:rPr lang="zh-TW" altLang="en-US" sz="1800" dirty="0"/>
                        <a:t>公分。枝條略為下垂；卵型葉片互生，花朵開於莖頂，有距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東棟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5" name="Picture 1" descr="http://www.sups.tp.edu.tw/school/plant/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91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49447"/>
              </p:ext>
            </p:extLst>
          </p:nvPr>
        </p:nvGraphicFramePr>
        <p:xfrm>
          <a:off x="683568" y="692694"/>
          <a:ext cx="7776863" cy="5520088"/>
        </p:xfrm>
        <a:graphic>
          <a:graphicData uri="http://schemas.openxmlformats.org/drawingml/2006/table">
            <a:tbl>
              <a:tblPr/>
              <a:tblGrid>
                <a:gridCol w="687909"/>
                <a:gridCol w="2840483"/>
                <a:gridCol w="4248471"/>
              </a:tblGrid>
              <a:tr h="27923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馬櫻丹（五色龍）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976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Lantana camara 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1800" dirty="0" smtClean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8976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馬鞭草科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0028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熱帶美洲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976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夏季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923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72565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有強烈臭味，被有柔毛。小枝方形，稜角上有鉤刺。單葉對生呈卵形，有鈍鋸齒的葉緣。頭狀花序，花梗長，有粉紅、橙紅、黃、紅等顏色。核果球形，肉質，成熟時藍黑色，成串著</a:t>
                      </a:r>
                      <a:r>
                        <a:rPr lang="zh-TW" altLang="en-US" sz="1800" dirty="0" smtClean="0"/>
                        <a:t>生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>
                          <a:latin typeface="標楷體"/>
                          <a:ea typeface="標楷體"/>
                        </a:rPr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東棟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89" name="Picture 1" descr="http://www.sups.tp.edu.tw/school/plant/a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530352" cy="33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876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17366"/>
              </p:ext>
            </p:extLst>
          </p:nvPr>
        </p:nvGraphicFramePr>
        <p:xfrm>
          <a:off x="683568" y="692693"/>
          <a:ext cx="7776864" cy="5400602"/>
        </p:xfrm>
        <a:graphic>
          <a:graphicData uri="http://schemas.openxmlformats.org/drawingml/2006/table">
            <a:tbl>
              <a:tblPr/>
              <a:tblGrid>
                <a:gridCol w="1452952"/>
                <a:gridCol w="2579496"/>
                <a:gridCol w="3744416"/>
              </a:tblGrid>
              <a:tr h="356512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四季秋海棠</a:t>
                      </a:r>
                      <a:endParaRPr lang="zh-TW" altLang="en-US" sz="18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97525">
                <a:tc>
                  <a:txBody>
                    <a:bodyPr/>
                    <a:lstStyle/>
                    <a:p>
                      <a:r>
                        <a:rPr lang="zh-TW" altLang="en-US" sz="1800" b="1" dirty="0"/>
                        <a:t>學名</a:t>
                      </a:r>
                      <a:endParaRPr lang="zh-TW" altLang="en-US" sz="18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Begonia ×</a:t>
                      </a:r>
                      <a:r>
                        <a:rPr lang="en-US" sz="1800" dirty="0" err="1"/>
                        <a:t>semperflorens-cultorum</a:t>
                      </a:r>
                      <a:r>
                        <a:rPr lang="en-US" sz="1800" dirty="0"/>
                        <a:t> Hort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5739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秋海棠科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984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巴西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64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651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36383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屬於鬚根系，株高</a:t>
                      </a:r>
                      <a:r>
                        <a:rPr lang="en-US" altLang="zh-TW" sz="1800" dirty="0"/>
                        <a:t>15~20</a:t>
                      </a:r>
                      <a:r>
                        <a:rPr lang="zh-TW" altLang="en-US" sz="1800" dirty="0"/>
                        <a:t>公分，葉呈卵園形或有不規則缺刻，花生於葉頂或葉腋，有雌雄花之別，有重瓣、單瓣品系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東棟</a:t>
                      </a: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3" name="Picture 1" descr="http://www.sups.tp.edu.tw/school/plant/a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02360" cy="33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9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39039"/>
              </p:ext>
            </p:extLst>
          </p:nvPr>
        </p:nvGraphicFramePr>
        <p:xfrm>
          <a:off x="755576" y="764704"/>
          <a:ext cx="7704856" cy="5328592"/>
        </p:xfrm>
        <a:graphic>
          <a:graphicData uri="http://schemas.openxmlformats.org/drawingml/2006/table">
            <a:tbl>
              <a:tblPr/>
              <a:tblGrid>
                <a:gridCol w="839026"/>
                <a:gridCol w="1890762"/>
                <a:gridCol w="4975068"/>
              </a:tblGrid>
              <a:tr h="42540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一串紅（爆竹紅）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63503">
                <a:tc>
                  <a:txBody>
                    <a:bodyPr/>
                    <a:lstStyle/>
                    <a:p>
                      <a:r>
                        <a:rPr lang="zh-TW" altLang="en-US" b="1"/>
                        <a:t>學名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Salvia splendens Ker.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25401">
                <a:tc>
                  <a:txBody>
                    <a:bodyPr/>
                    <a:lstStyle/>
                    <a:p>
                      <a:r>
                        <a:rPr lang="zh-TW" altLang="en-US" b="1"/>
                        <a:t>科別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唇形科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44452">
                <a:tc>
                  <a:txBody>
                    <a:bodyPr/>
                    <a:lstStyle/>
                    <a:p>
                      <a:r>
                        <a:rPr lang="zh-TW" altLang="en-US" b="1"/>
                        <a:t>原產地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巴西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2830">
                <a:tc>
                  <a:txBody>
                    <a:bodyPr/>
                    <a:lstStyle/>
                    <a:p>
                      <a:r>
                        <a:rPr lang="zh-TW" altLang="en-US" b="1"/>
                        <a:t>花期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全年開花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540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/>
                        <a:t>性 狀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01604"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莖四稜形，分枝多叢生，葉對生，卵形先端尖。花穗至莖頂抽出，小花數可達</a:t>
                      </a:r>
                      <a:r>
                        <a:rPr lang="en-US" altLang="zh-TW" dirty="0"/>
                        <a:t>50</a:t>
                      </a:r>
                      <a:r>
                        <a:rPr lang="zh-TW" altLang="en-US" dirty="0"/>
                        <a:t>朵以上</a:t>
                      </a:r>
                      <a:r>
                        <a:rPr lang="zh-TW" altLang="en-US" dirty="0" smtClean="0"/>
                        <a:t>。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東棟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09" name="Picture 1" descr="http://www.sups.tp.edu.tw/school/plant/c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556792"/>
            <a:ext cx="457701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049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28493"/>
              </p:ext>
            </p:extLst>
          </p:nvPr>
        </p:nvGraphicFramePr>
        <p:xfrm>
          <a:off x="683568" y="692696"/>
          <a:ext cx="7704856" cy="5472608"/>
        </p:xfrm>
        <a:graphic>
          <a:graphicData uri="http://schemas.openxmlformats.org/drawingml/2006/table">
            <a:tbl>
              <a:tblPr/>
              <a:tblGrid>
                <a:gridCol w="952688"/>
                <a:gridCol w="2071648"/>
                <a:gridCol w="4680520"/>
              </a:tblGrid>
              <a:tr h="42097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山蘇花（鳥巢蕨）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66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Asplenium nidus L.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2097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鐵角蕨科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66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中國南方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66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09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99607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常緣附生性，葉叢生，外形似鳥巢，具塊狀根莖，葉革質翠綠，自基部放射出，新葉由中央捲曲展開。葉背有孢子囊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東棟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7" name="Picture 1" descr="http://www.sups.tp.edu.tw/school/plant/a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59"/>
            <a:ext cx="4178424" cy="32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628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2822"/>
              </p:ext>
            </p:extLst>
          </p:nvPr>
        </p:nvGraphicFramePr>
        <p:xfrm>
          <a:off x="683568" y="692697"/>
          <a:ext cx="7776864" cy="5592844"/>
        </p:xfrm>
        <a:graphic>
          <a:graphicData uri="http://schemas.openxmlformats.org/drawingml/2006/table">
            <a:tbl>
              <a:tblPr/>
              <a:tblGrid>
                <a:gridCol w="1088997"/>
                <a:gridCol w="2727427"/>
                <a:gridCol w="3960440"/>
              </a:tblGrid>
              <a:tr h="30608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軟枝黃嬋</a:t>
                      </a:r>
                      <a:endParaRPr lang="zh-TW" altLang="en-US" sz="18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280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Apocynaceae Allamanda cathartica L.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608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夾竹桃科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63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南美洲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057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夏季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608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76354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幼枝呈暗紫紅色，莖葉有乳汁，具劇毒。葉長橢圓形，單葉輪生，薄肉質全緣。葉面平滑，背面中肋有毛。聚繖花序，花色鮮黃，五花瓣合生成冠筒，花冠基部不膨大，花蕊藏於冠喉中。果實圓形，密生銳利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北棟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1" name="Picture 1" descr="http://www.sups.tp.edu.tw/school/plant/a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458344" cy="31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628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02377"/>
              </p:ext>
            </p:extLst>
          </p:nvPr>
        </p:nvGraphicFramePr>
        <p:xfrm>
          <a:off x="683568" y="764706"/>
          <a:ext cx="7776864" cy="5497725"/>
        </p:xfrm>
        <a:graphic>
          <a:graphicData uri="http://schemas.openxmlformats.org/drawingml/2006/table">
            <a:tbl>
              <a:tblPr/>
              <a:tblGrid>
                <a:gridCol w="902352"/>
                <a:gridCol w="2554032"/>
                <a:gridCol w="4320480"/>
              </a:tblGrid>
              <a:tr h="30949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正 榕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815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Ficus microcarpa L.f.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949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桑科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161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中國大陸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161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949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3071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枝葉茂盛，有懸垂而生的褐黃色氣生根，全株具有白色乳汁。葉互生，葉片呈倒卵形；葉之表面光滑，葉端圓鈍，有托葉但早落，形成一圈明顯的托葉痕。春季開花，隱頭花序為球形，內有雌花及雄花聚生，雌雄同株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北棟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5" name="Picture 1" descr="http://www.sups.tp.edu.tw/school/plant/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888432" cy="39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933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1340768"/>
            <a:ext cx="5454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心    園</a:t>
            </a:r>
            <a:endParaRPr lang="en-US" altLang="zh-TW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zh-TW" alt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的秘密</a:t>
            </a:r>
            <a:endParaRPr lang="zh-TW" alt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62876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8897"/>
              </p:ext>
            </p:extLst>
          </p:nvPr>
        </p:nvGraphicFramePr>
        <p:xfrm>
          <a:off x="683568" y="764705"/>
          <a:ext cx="7776864" cy="5452215"/>
        </p:xfrm>
        <a:graphic>
          <a:graphicData uri="http://schemas.openxmlformats.org/drawingml/2006/table">
            <a:tbl>
              <a:tblPr/>
              <a:tblGrid>
                <a:gridCol w="850000"/>
                <a:gridCol w="2102328"/>
                <a:gridCol w="4824536"/>
              </a:tblGrid>
              <a:tr h="32654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雪茄花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825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Cuphea articulata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7145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千屈菜科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145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墨西哥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145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夏、秋季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654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9487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高約</a:t>
                      </a:r>
                      <a:r>
                        <a:rPr lang="en-US" altLang="zh-TW" sz="1800" dirty="0"/>
                        <a:t>30~60</a:t>
                      </a:r>
                      <a:r>
                        <a:rPr lang="zh-TW" altLang="en-US" sz="1800" dirty="0"/>
                        <a:t>公分，枝葉繁茂雪茄花的葉細小質感佳，葉對生長卵形或橢圓形雪茄花的花花腋生白紅色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東棟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Picture 1" descr="http://www.sups.tp.edu.tw/school/plant/b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1"/>
            <a:ext cx="4322440" cy="35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914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37950"/>
              </p:ext>
            </p:extLst>
          </p:nvPr>
        </p:nvGraphicFramePr>
        <p:xfrm>
          <a:off x="683568" y="764704"/>
          <a:ext cx="7848873" cy="5400601"/>
        </p:xfrm>
        <a:graphic>
          <a:graphicData uri="http://schemas.openxmlformats.org/drawingml/2006/table">
            <a:tbl>
              <a:tblPr/>
              <a:tblGrid>
                <a:gridCol w="851816"/>
                <a:gridCol w="1837488"/>
                <a:gridCol w="5159569"/>
              </a:tblGrid>
              <a:tr h="469618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麒麟花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183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Euphorbia millii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6961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大戟科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183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馬達加斯加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961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961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7846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肉質灌木。莖肥厚多肉，著生銳刺。葉倒卵形，體內有白色乳汁，葉片四季常青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東棟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Picture 1" descr="http://www.sups.tp.edu.tw/school/plant/b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682480" cy="35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85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89872"/>
              </p:ext>
            </p:extLst>
          </p:nvPr>
        </p:nvGraphicFramePr>
        <p:xfrm>
          <a:off x="683568" y="692695"/>
          <a:ext cx="7776863" cy="5581572"/>
        </p:xfrm>
        <a:graphic>
          <a:graphicData uri="http://schemas.openxmlformats.org/drawingml/2006/table">
            <a:tbl>
              <a:tblPr/>
              <a:tblGrid>
                <a:gridCol w="988894"/>
                <a:gridCol w="2467490"/>
                <a:gridCol w="4320479"/>
              </a:tblGrid>
              <a:tr h="31173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鵝掌藤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8180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Schefflera arboricola Hay. 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1173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五加科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676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熱帶亞洲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173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8-10</a:t>
                      </a:r>
                      <a:r>
                        <a:rPr lang="zh-TW" altLang="en-US" sz="1800" dirty="0"/>
                        <a:t>月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173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97098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葉之排列為互生的掌狀複葉，小葉七至九枚，形狀介於卵形至長橢圓形之間，葉柄很長，具明顯之葉鞘。淡綠色的小花，由數十朵組合成繖形花序，多數花序再組成頂生的圓錐花序。球形漿果呈黃色至深紅色</a:t>
                      </a:r>
                      <a:r>
                        <a:rPr lang="zh-TW" altLang="en-US" sz="1800" dirty="0" smtClean="0"/>
                        <a:t>。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東棟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http://www.sups.tp.edu.tw/school/plant/b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3928674" cy="39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85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40059"/>
              </p:ext>
            </p:extLst>
          </p:nvPr>
        </p:nvGraphicFramePr>
        <p:xfrm>
          <a:off x="683569" y="764705"/>
          <a:ext cx="7776862" cy="5514997"/>
        </p:xfrm>
        <a:graphic>
          <a:graphicData uri="http://schemas.openxmlformats.org/drawingml/2006/table">
            <a:tbl>
              <a:tblPr/>
              <a:tblGrid>
                <a:gridCol w="1163467"/>
                <a:gridCol w="2076892"/>
                <a:gridCol w="4536503"/>
              </a:tblGrid>
              <a:tr h="322158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小葉南洋杉</a:t>
                      </a:r>
                      <a:endParaRPr lang="zh-TW" altLang="en-US" sz="18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9000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Araucaria excelsa (Lamb.)R. Br.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2215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南洋杉科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215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澳洲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215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春季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215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99805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側枝輪生於主幹上，整齊且呈水平展開，小葉以螺旋狀方式著生於小枝條，整個樹型為圓錐形。葉鑿形，全緣葉端漸尖，葉革質表面平滑，葉正面被有白粉。花為毬果狀綠色。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 descr="http://www.sups.tp.edu.tw/school/plant/b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59"/>
            <a:ext cx="4034408" cy="35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38153"/>
              </p:ext>
            </p:extLst>
          </p:nvPr>
        </p:nvGraphicFramePr>
        <p:xfrm>
          <a:off x="683570" y="764705"/>
          <a:ext cx="7776861" cy="5400597"/>
        </p:xfrm>
        <a:graphic>
          <a:graphicData uri="http://schemas.openxmlformats.org/drawingml/2006/table">
            <a:tbl>
              <a:tblPr/>
              <a:tblGrid>
                <a:gridCol w="932739"/>
                <a:gridCol w="2091595"/>
                <a:gridCol w="4752527"/>
              </a:tblGrid>
              <a:tr h="37245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黃邊虎尾蘭（千歲蘭）</a:t>
                      </a:r>
                      <a:endParaRPr lang="zh-TW" altLang="en-US" sz="18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047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Sansevieria trifasciata Prain cv. “Laurentii”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245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龍舌蘭科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17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熱帶非洲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179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245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6916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黃邊變種為園藝栽培種，地下部橫生根莖，葉肥厚扁平呈劍形，有深綠橫斑紋。開乳白色總狀花序。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1" name="Picture 1" descr="http://www.sups.tp.edu.tw/school/plant/b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4394448" cy="37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08455"/>
              </p:ext>
            </p:extLst>
          </p:nvPr>
        </p:nvGraphicFramePr>
        <p:xfrm>
          <a:off x="755576" y="764707"/>
          <a:ext cx="7704856" cy="5375164"/>
        </p:xfrm>
        <a:graphic>
          <a:graphicData uri="http://schemas.openxmlformats.org/drawingml/2006/table">
            <a:tbl>
              <a:tblPr/>
              <a:tblGrid>
                <a:gridCol w="844204"/>
                <a:gridCol w="2180132"/>
                <a:gridCol w="4680520"/>
              </a:tblGrid>
              <a:tr h="38307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茉 莉</a:t>
                      </a:r>
                      <a:endParaRPr lang="zh-TW" altLang="en-US" sz="1800" dirty="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09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Jasminum Sambac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307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木犀科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092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非洲、東南亞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607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6-10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307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98013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茉莉花的枝條上，有稜且帶有細毛，葉子對生或三枚輪生。葉形為廣卵圓形、無毛，葉脈明顯。花冠裂片呈長橢圓形或球形，花朵簇生在枝梢上，有單瓣與重瓣之別。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5" name="Picture 1" descr="http://www.sups.tp.edu.tw/school/plant/b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466456" cy="36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68516"/>
              </p:ext>
            </p:extLst>
          </p:nvPr>
        </p:nvGraphicFramePr>
        <p:xfrm>
          <a:off x="755576" y="764704"/>
          <a:ext cx="7704856" cy="5400602"/>
        </p:xfrm>
        <a:graphic>
          <a:graphicData uri="http://schemas.openxmlformats.org/drawingml/2006/table">
            <a:tbl>
              <a:tblPr/>
              <a:tblGrid>
                <a:gridCol w="1019590"/>
                <a:gridCol w="1610489"/>
                <a:gridCol w="5074777"/>
              </a:tblGrid>
              <a:tr h="35537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500" b="1" dirty="0"/>
                        <a:t>密葉朱蕉</a:t>
                      </a:r>
                      <a:endParaRPr lang="zh-TW" alt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69634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學名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Agave americana L.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5370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科別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/>
                        <a:t>龍舌蘭科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898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原產地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/>
                        <a:t>北美洲南部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898">
                <a:tc>
                  <a:txBody>
                    <a:bodyPr/>
                    <a:lstStyle/>
                    <a:p>
                      <a:r>
                        <a:rPr lang="zh-TW" altLang="en-US" sz="1500" b="1"/>
                        <a:t>觀賞期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/>
                        <a:t>全年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537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500" b="1"/>
                        <a:t>性 狀</a:t>
                      </a:r>
                      <a:endParaRPr lang="zh-TW" altLang="en-US" sz="150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21062">
                <a:tc gridSpan="2">
                  <a:txBody>
                    <a:bodyPr/>
                    <a:lstStyle/>
                    <a:p>
                      <a:r>
                        <a:rPr lang="zh-TW" altLang="en-US" sz="1500" dirty="0"/>
                        <a:t>開花後即枯死，但生長周期長，有世紀植物之稱。植株葉片簇生，高可及</a:t>
                      </a:r>
                      <a:r>
                        <a:rPr lang="en-US" altLang="zh-TW" sz="1500" dirty="0"/>
                        <a:t>150</a:t>
                      </a:r>
                      <a:r>
                        <a:rPr lang="zh-TW" altLang="en-US" sz="1500" dirty="0"/>
                        <a:t>公分以上，葉劍狀，先端尖而銳利，邊緣亦有鋸齒，厚肉革質而堅挺</a:t>
                      </a:r>
                      <a:r>
                        <a:rPr lang="zh-TW" altLang="en-US" sz="1500" dirty="0" smtClean="0"/>
                        <a:t>。</a:t>
                      </a:r>
                      <a:r>
                        <a:rPr lang="en-US" altLang="zh-TW" sz="1500" dirty="0" smtClean="0"/>
                        <a:t>(</a:t>
                      </a:r>
                      <a:r>
                        <a:rPr lang="zh-TW" altLang="en-US" sz="1500" dirty="0" smtClean="0"/>
                        <a:t>東棟</a:t>
                      </a:r>
                      <a:r>
                        <a:rPr lang="en-US" altLang="zh-TW" sz="1500" dirty="0" smtClean="0"/>
                        <a:t>)</a:t>
                      </a:r>
                      <a:endParaRPr lang="zh-TW" altLang="en-US" sz="1500" dirty="0"/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4033" name="Picture 1" descr="http://www.sups.tp.edu.tw/school/plant/c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5"/>
            <a:ext cx="4824536" cy="39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049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77829"/>
              </p:ext>
            </p:extLst>
          </p:nvPr>
        </p:nvGraphicFramePr>
        <p:xfrm>
          <a:off x="683569" y="764703"/>
          <a:ext cx="7776862" cy="5328594"/>
        </p:xfrm>
        <a:graphic>
          <a:graphicData uri="http://schemas.openxmlformats.org/drawingml/2006/table">
            <a:tbl>
              <a:tblPr/>
              <a:tblGrid>
                <a:gridCol w="1083883"/>
                <a:gridCol w="2262606"/>
                <a:gridCol w="4430373"/>
              </a:tblGrid>
              <a:tr h="43498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百合竹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122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Dracaena reflexa 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3498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龍舌蘭科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122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栽培種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122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498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3994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常綠灌木狀。葉劍狀披針形，無柄，革質有光澤。葉中有黃色縱紋。植株長高後，莖幹易彎斜。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http://www.sups.tp.edu.tw/school/plant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691880" cy="46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22456"/>
              </p:ext>
            </p:extLst>
          </p:nvPr>
        </p:nvGraphicFramePr>
        <p:xfrm>
          <a:off x="755575" y="764707"/>
          <a:ext cx="7704856" cy="5479937"/>
        </p:xfrm>
        <a:graphic>
          <a:graphicData uri="http://schemas.openxmlformats.org/drawingml/2006/table">
            <a:tbl>
              <a:tblPr/>
              <a:tblGrid>
                <a:gridCol w="1306111"/>
                <a:gridCol w="1790234"/>
                <a:gridCol w="4608511"/>
              </a:tblGrid>
              <a:tr h="31761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龍吐珠</a:t>
                      </a:r>
                      <a:endParaRPr lang="zh-TW" altLang="en-US" sz="1800" dirty="0"/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510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Clerodendrum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thomsonae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Balf</a:t>
                      </a:r>
                      <a:r>
                        <a:rPr lang="en-US" sz="1800" dirty="0"/>
                        <a:t>. 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1761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馬鞭草科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307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熱帶非洲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698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初夏至深秋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761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3258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小枝方色黑紫、帶細毛。葉對生有柄，紙質，全緣呈卵橢圓形，先端尖銳。花頂生或腋出，具有長軸，呈圓錐狀繖形花序。常習見之花瓣部份實為苞片。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3" name="Picture 1" descr="http://www.sups.tp.edu.tw/school/plant/b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034408" cy="37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88930"/>
              </p:ext>
            </p:extLst>
          </p:nvPr>
        </p:nvGraphicFramePr>
        <p:xfrm>
          <a:off x="755577" y="692697"/>
          <a:ext cx="7704855" cy="5533203"/>
        </p:xfrm>
        <a:graphic>
          <a:graphicData uri="http://schemas.openxmlformats.org/drawingml/2006/table">
            <a:tbl>
              <a:tblPr/>
              <a:tblGrid>
                <a:gridCol w="1115635"/>
                <a:gridCol w="1980708"/>
                <a:gridCol w="4608512"/>
              </a:tblGrid>
              <a:tr h="32672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羽裂福祿桐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5193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Polyscias guifoylei (Bull ex Cogn. &amp; March.) Bailey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2672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大戟科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176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太平洋諸島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672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夏季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672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2017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奇數羽狀複葉，小葉互生，披針形，葉端銳而葉基鈍，葉緣為鋸齒狀，葉面平滑，羽狀側脈，有葉鞘。。繖狀花序，淡綠白色小花不明顯，花萼花瓣皆為五片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7" name="Picture 1" descr="http://www.sups.tp.edu.tw/school/plant/b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1"/>
            <a:ext cx="3746376" cy="351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43322"/>
              </p:ext>
            </p:extLst>
          </p:nvPr>
        </p:nvGraphicFramePr>
        <p:xfrm>
          <a:off x="683568" y="692696"/>
          <a:ext cx="7776864" cy="5472610"/>
        </p:xfrm>
        <a:graphic>
          <a:graphicData uri="http://schemas.openxmlformats.org/drawingml/2006/table">
            <a:tbl>
              <a:tblPr/>
              <a:tblGrid>
                <a:gridCol w="1022646"/>
                <a:gridCol w="2145706"/>
                <a:gridCol w="4608512"/>
              </a:tblGrid>
              <a:tr h="398008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紫背鴨趾草（吊竹草）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9502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Zebrina pendula Schnizl.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800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鴨趾草科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651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墨西哥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651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800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9053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蔓性莖具下垂性，葉卵狀披針形，葉面青綠色有兩列顯著銀白色斑，葉背紫紅色。花序開於莖頂，小花粉紅色。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1" name="Picture 1" descr="http://www.sups.tp.edu.tw/school/plant/b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250432" cy="3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97362"/>
              </p:ext>
            </p:extLst>
          </p:nvPr>
        </p:nvGraphicFramePr>
        <p:xfrm>
          <a:off x="683568" y="764703"/>
          <a:ext cx="7848872" cy="5328593"/>
        </p:xfrm>
        <a:graphic>
          <a:graphicData uri="http://schemas.openxmlformats.org/drawingml/2006/table">
            <a:tbl>
              <a:tblPr/>
              <a:tblGrid>
                <a:gridCol w="938453"/>
                <a:gridCol w="2589939"/>
                <a:gridCol w="4320480"/>
              </a:tblGrid>
              <a:tr h="273448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羅比親王海棗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9887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Phoenix humilis Royle var. loureiri (Kunth) Becc.</a:t>
                      </a:r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7344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棕櫚科</a:t>
                      </a:r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853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東南亞</a:t>
                      </a:r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344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夏、秋季</a:t>
                      </a:r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344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24740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莖幹單直立，老株幹略彎曲，幹表面具瘤狀突起。羽狀複葉，呈長披針形，葉端漸尖，葉正面是濃綠色，總柄基有黃色刺，葉鞘具纖維。穗狀花序。有香味。果實為漿果，果色黃至黑褐色。</a:t>
                      </a:r>
                    </a:p>
                  </a:txBody>
                  <a:tcPr marL="57291" marR="57291" marT="28645" marB="28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5" name="Picture 1" descr="http://www.sups.tp.edu.tw/school/plant/b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032448" cy="36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971227"/>
              </p:ext>
            </p:extLst>
          </p:nvPr>
        </p:nvGraphicFramePr>
        <p:xfrm>
          <a:off x="683565" y="764702"/>
          <a:ext cx="7776866" cy="5400602"/>
        </p:xfrm>
        <a:graphic>
          <a:graphicData uri="http://schemas.openxmlformats.org/drawingml/2006/table">
            <a:tbl>
              <a:tblPr/>
              <a:tblGrid>
                <a:gridCol w="1016975"/>
                <a:gridCol w="1710911"/>
                <a:gridCol w="5048980"/>
              </a:tblGrid>
              <a:tr h="44086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帝王蔓綠絨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1515">
                <a:tc>
                  <a:txBody>
                    <a:bodyPr/>
                    <a:lstStyle/>
                    <a:p>
                      <a:r>
                        <a:rPr lang="zh-TW" altLang="en-US" b="1"/>
                        <a:t>學名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Philodendron spp.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40865">
                <a:tc>
                  <a:txBody>
                    <a:bodyPr/>
                    <a:lstStyle/>
                    <a:p>
                      <a:r>
                        <a:rPr lang="zh-TW" altLang="en-US" b="1"/>
                        <a:t>科別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天南星科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1515">
                <a:tc>
                  <a:txBody>
                    <a:bodyPr/>
                    <a:lstStyle/>
                    <a:p>
                      <a:r>
                        <a:rPr lang="zh-TW" altLang="en-US" b="1"/>
                        <a:t>原產地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熱帶美洲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1515">
                <a:tc>
                  <a:txBody>
                    <a:bodyPr/>
                    <a:lstStyle/>
                    <a:p>
                      <a:r>
                        <a:rPr lang="zh-TW" altLang="en-US" b="1"/>
                        <a:t>觀賞期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全年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086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/>
                        <a:t>性 狀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63462"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表面有纖維狀物包被，氣根垂生。葉於莖頂向四方伸展。葉肉略厚革質，橢圓披針形，鮮綠色有光澤。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89" name="Picture 1" descr="http://www.sups.tp.edu.tw/school/plant/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417842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75584"/>
              </p:ext>
            </p:extLst>
          </p:nvPr>
        </p:nvGraphicFramePr>
        <p:xfrm>
          <a:off x="683568" y="692694"/>
          <a:ext cx="7776864" cy="5482425"/>
        </p:xfrm>
        <a:graphic>
          <a:graphicData uri="http://schemas.openxmlformats.org/drawingml/2006/table">
            <a:tbl>
              <a:tblPr/>
              <a:tblGrid>
                <a:gridCol w="877268"/>
                <a:gridCol w="2363092"/>
                <a:gridCol w="4536504"/>
              </a:tblGrid>
              <a:tr h="34176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葫蘆竹</a:t>
                      </a:r>
                      <a:endParaRPr lang="zh-TW" altLang="en-US" sz="18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6851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Bambusa vulgaris cv.Wamin Bambusa ventricosa 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4176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禾本科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中國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176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81890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節間短縮膨大。葉互生，扁平披針形，平行脈。地下莖橫走，頂芽或側芽可萌發成筍，長成新株。老株開花後枯死。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3" name="Picture 1" descr="http://www.sups.tp.edu.tw/school/plant/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3962400" cy="34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59768"/>
              </p:ext>
            </p:extLst>
          </p:nvPr>
        </p:nvGraphicFramePr>
        <p:xfrm>
          <a:off x="683568" y="692699"/>
          <a:ext cx="7776864" cy="5400598"/>
        </p:xfrm>
        <a:graphic>
          <a:graphicData uri="http://schemas.openxmlformats.org/drawingml/2006/table">
            <a:tbl>
              <a:tblPr/>
              <a:tblGrid>
                <a:gridCol w="932756"/>
                <a:gridCol w="1865516"/>
                <a:gridCol w="4978592"/>
              </a:tblGrid>
              <a:tr h="40659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雲南黃馨</a:t>
                      </a:r>
                      <a:endParaRPr lang="zh-TW" altLang="en-US" sz="1800" dirty="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1833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Jasminum mesnyi Hance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0659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木犀科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1246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中國雲南省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409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春季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659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35940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枝條垂軟柔美，具四葉對生，三出複葉，小葉橢圓狀披針形。金黃色花，腋生，花冠裂片 </a:t>
                      </a:r>
                      <a:r>
                        <a:rPr lang="en-US" altLang="zh-TW" sz="1800" dirty="0"/>
                        <a:t>6-9</a:t>
                      </a:r>
                      <a:r>
                        <a:rPr lang="zh-TW" altLang="en-US" sz="1800" dirty="0"/>
                        <a:t>枚，單瓣或複瓣。</a:t>
                      </a:r>
                    </a:p>
                  </a:txBody>
                  <a:tcPr marL="90331" marR="90331" marT="45166" marB="451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7" name="Picture 1" descr="http://www.sups.tp.edu.tw/school/plant/b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4826496" cy="3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06813"/>
              </p:ext>
            </p:extLst>
          </p:nvPr>
        </p:nvGraphicFramePr>
        <p:xfrm>
          <a:off x="683568" y="692695"/>
          <a:ext cx="7776864" cy="5485696"/>
        </p:xfrm>
        <a:graphic>
          <a:graphicData uri="http://schemas.openxmlformats.org/drawingml/2006/table">
            <a:tbl>
              <a:tblPr/>
              <a:tblGrid>
                <a:gridCol w="1185879"/>
                <a:gridCol w="1838457"/>
                <a:gridCol w="4752528"/>
              </a:tblGrid>
              <a:tr h="34176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合果芋</a:t>
                      </a:r>
                      <a:endParaRPr lang="zh-TW" altLang="en-US" sz="18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1182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Syngonium podophyllum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9845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天南星科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176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中美洲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176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春季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176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95264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幼株枝條柔軟、嫩綠，葉片成完整的三角箭頭型，成株枝條較粗壯，淡褐色，葉片為</a:t>
                      </a:r>
                      <a:r>
                        <a:rPr lang="en-US" altLang="zh-TW" sz="1800" dirty="0"/>
                        <a:t>3~9</a:t>
                      </a:r>
                      <a:r>
                        <a:rPr lang="zh-TW" altLang="en-US" sz="1800" dirty="0"/>
                        <a:t>裂的掌狀葉，生長極旺盛，節處易長出氣根，攀附支柱或牆垣。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1" name="Picture 1" descr="http://www.sups.tp.edu.tw/school/plant/b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3"/>
            <a:ext cx="3746376" cy="359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87721"/>
              </p:ext>
            </p:extLst>
          </p:nvPr>
        </p:nvGraphicFramePr>
        <p:xfrm>
          <a:off x="683568" y="764703"/>
          <a:ext cx="7776864" cy="5473425"/>
        </p:xfrm>
        <a:graphic>
          <a:graphicData uri="http://schemas.openxmlformats.org/drawingml/2006/table">
            <a:tbl>
              <a:tblPr/>
              <a:tblGrid>
                <a:gridCol w="1025938"/>
                <a:gridCol w="2070406"/>
                <a:gridCol w="4680520"/>
              </a:tblGrid>
              <a:tr h="30566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山茶花</a:t>
                      </a:r>
                      <a:endParaRPr lang="zh-TW" altLang="en-US" sz="1800" dirty="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7288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Camellia japonica L.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566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山茶科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491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中國、日本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566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11-4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566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9813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樹皮光滑。葉厚，葉緣有鋸齒，葉面具有光亮色澤，濃綠，葉背有軟木質小凹點，花形美，品系多；花多頂生或 腋生。果實為蒴果，果大皮厚。種子形狀呈球形、半球形。</a:t>
                      </a:r>
                    </a:p>
                  </a:txBody>
                  <a:tcPr marL="67552" marR="67552" marT="33776" marB="33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5" name="Picture 1" descr="http://www.sups.tp.edu.tw/school/plant/b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1"/>
            <a:ext cx="4250432" cy="42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43564"/>
              </p:ext>
            </p:extLst>
          </p:nvPr>
        </p:nvGraphicFramePr>
        <p:xfrm>
          <a:off x="755576" y="836712"/>
          <a:ext cx="7704856" cy="5256584"/>
        </p:xfrm>
        <a:graphic>
          <a:graphicData uri="http://schemas.openxmlformats.org/drawingml/2006/table">
            <a:tbl>
              <a:tblPr/>
              <a:tblGrid>
                <a:gridCol w="1160370"/>
                <a:gridCol w="1705744"/>
                <a:gridCol w="4838742"/>
              </a:tblGrid>
              <a:tr h="42910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含笑花（指甲花）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72772">
                <a:tc>
                  <a:txBody>
                    <a:bodyPr/>
                    <a:lstStyle/>
                    <a:p>
                      <a:r>
                        <a:rPr lang="zh-TW" altLang="en-US" b="1"/>
                        <a:t>學名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Michelia fuscata (ANDR.) BL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29109">
                <a:tc>
                  <a:txBody>
                    <a:bodyPr/>
                    <a:lstStyle/>
                    <a:p>
                      <a:r>
                        <a:rPr lang="zh-TW" altLang="en-US" b="1"/>
                        <a:t>科別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木蘭科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9109">
                <a:tc>
                  <a:txBody>
                    <a:bodyPr/>
                    <a:lstStyle/>
                    <a:p>
                      <a:r>
                        <a:rPr lang="zh-TW" altLang="en-US" b="1"/>
                        <a:t>原產地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中國南部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9109">
                <a:tc>
                  <a:txBody>
                    <a:bodyPr/>
                    <a:lstStyle/>
                    <a:p>
                      <a:r>
                        <a:rPr lang="zh-TW" altLang="en-US" b="1"/>
                        <a:t>花期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盛花</a:t>
                      </a:r>
                      <a:r>
                        <a:rPr lang="en-US" altLang="zh-TW"/>
                        <a:t>3-5</a:t>
                      </a:r>
                      <a:r>
                        <a:rPr lang="zh-TW" altLang="en-US"/>
                        <a:t>月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910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/>
                        <a:t>性 狀</a:t>
                      </a:r>
                      <a:endParaRPr lang="zh-TW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38267">
                <a:tc gridSpan="2">
                  <a:txBody>
                    <a:bodyPr/>
                    <a:lstStyle/>
                    <a:p>
                      <a:r>
                        <a:rPr lang="zh-TW" altLang="en-US" dirty="0"/>
                        <a:t>芽、幼枝、葉柄及花苞密生黃褐色絨毛。葉互生，長橢圓形，革質。花梗短，花乳黃色，有獨特的香蕉香味</a:t>
                      </a:r>
                      <a:r>
                        <a:rPr lang="zh-TW" altLang="en-US" dirty="0" smtClean="0"/>
                        <a:t>。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東棟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057" name="Picture 1" descr="http://www.sups.tp.edu.tw/school/plant/c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1"/>
            <a:ext cx="4536504" cy="334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169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66628"/>
              </p:ext>
            </p:extLst>
          </p:nvPr>
        </p:nvGraphicFramePr>
        <p:xfrm>
          <a:off x="683569" y="764704"/>
          <a:ext cx="7776864" cy="5328593"/>
        </p:xfrm>
        <a:graphic>
          <a:graphicData uri="http://schemas.openxmlformats.org/drawingml/2006/table">
            <a:tbl>
              <a:tblPr/>
              <a:tblGrid>
                <a:gridCol w="912778"/>
                <a:gridCol w="2111557"/>
                <a:gridCol w="4752529"/>
              </a:tblGrid>
              <a:tr h="409892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象牙木（琉球紫檀）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2472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Diospyros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ferrea</a:t>
                      </a:r>
                      <a:r>
                        <a:rPr lang="en-US" sz="1800" dirty="0"/>
                        <a:t> (Will.) </a:t>
                      </a:r>
                      <a:r>
                        <a:rPr lang="en-US" sz="1800" dirty="0" err="1"/>
                        <a:t>Bakh</a:t>
                      </a:r>
                      <a:endParaRPr 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0989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柿樹科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1731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台灣南部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9892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4~6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989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46985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樹皮黑褐色。葉互生，革質，倒卵形，全緣略向葉背反轉。花腋生，花色淡黃或白色。果實橢圓形，黃橙色。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http://www.sups.tp.edu.tw/school/plant/b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77" y="141277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25675"/>
              </p:ext>
            </p:extLst>
          </p:nvPr>
        </p:nvGraphicFramePr>
        <p:xfrm>
          <a:off x="683568" y="692694"/>
          <a:ext cx="7704855" cy="5472609"/>
        </p:xfrm>
        <a:graphic>
          <a:graphicData uri="http://schemas.openxmlformats.org/drawingml/2006/table">
            <a:tbl>
              <a:tblPr/>
              <a:tblGrid>
                <a:gridCol w="1326744"/>
                <a:gridCol w="1697592"/>
                <a:gridCol w="4680519"/>
              </a:tblGrid>
              <a:tr h="398008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朱槿（扶桑）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9352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Hibiscus schizopetalus Hook. F.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800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錦葵科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800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東非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8008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3~12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800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89043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葉為卵形三出</a:t>
                      </a:r>
                      <a:br>
                        <a:rPr lang="zh-TW" altLang="en-US" sz="1800" dirty="0"/>
                      </a:br>
                      <a:r>
                        <a:rPr lang="zh-TW" altLang="en-US" sz="1800" dirty="0"/>
                        <a:t>掌狀脈，葉緣鋸齒狀。有暗紅色葉柄。單花頂生於枝端，花瓣五片，末端略反捲，並具有綠色的花萼。單體雄蕊。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3" name="Picture 1" descr="http://www.sups.tp.edu.tw/school/plant/b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962400" cy="32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41753"/>
              </p:ext>
            </p:extLst>
          </p:nvPr>
        </p:nvGraphicFramePr>
        <p:xfrm>
          <a:off x="683570" y="764704"/>
          <a:ext cx="7848871" cy="5449522"/>
        </p:xfrm>
        <a:graphic>
          <a:graphicData uri="http://schemas.openxmlformats.org/drawingml/2006/table">
            <a:tbl>
              <a:tblPr/>
              <a:tblGrid>
                <a:gridCol w="1248403"/>
                <a:gridCol w="1703923"/>
                <a:gridCol w="4896545"/>
              </a:tblGrid>
              <a:tr h="33628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崖薑蕨</a:t>
                      </a:r>
                      <a:endParaRPr lang="zh-TW" altLang="en-US" sz="1800" dirty="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0570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Pseudodrynaria coronans (Mett.) Ching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3628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水龍骨科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0169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大陸、印度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628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628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59586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葉片大</a:t>
                      </a:r>
                      <a:r>
                        <a:rPr lang="en-US" altLang="zh-TW" sz="1800" dirty="0"/>
                        <a:t>,</a:t>
                      </a:r>
                      <a:r>
                        <a:rPr lang="zh-TW" altLang="en-US" sz="1800" dirty="0"/>
                        <a:t>革質</a:t>
                      </a:r>
                      <a:r>
                        <a:rPr lang="en-US" altLang="zh-TW" sz="1800" dirty="0"/>
                        <a:t>,</a:t>
                      </a:r>
                      <a:r>
                        <a:rPr lang="zh-TW" altLang="en-US" sz="1800" dirty="0"/>
                        <a:t>無柄</a:t>
                      </a:r>
                      <a:r>
                        <a:rPr lang="en-US" altLang="zh-TW" sz="1800" dirty="0"/>
                        <a:t>,</a:t>
                      </a:r>
                      <a:r>
                        <a:rPr lang="zh-TW" altLang="en-US" sz="1800" dirty="0"/>
                        <a:t>基部 甚寬</a:t>
                      </a:r>
                      <a:r>
                        <a:rPr lang="en-US" altLang="zh-TW" sz="1800" dirty="0"/>
                        <a:t>,</a:t>
                      </a:r>
                      <a:r>
                        <a:rPr lang="zh-TW" altLang="en-US" sz="1800" dirty="0"/>
                        <a:t>其餘一回羽狀深裂</a:t>
                      </a:r>
                      <a:r>
                        <a:rPr lang="en-US" altLang="zh-TW" sz="1800" dirty="0"/>
                        <a:t>,</a:t>
                      </a:r>
                      <a:r>
                        <a:rPr lang="zh-TW" altLang="en-US" sz="1800" dirty="0"/>
                        <a:t>葉脈網狀</a:t>
                      </a:r>
                      <a:r>
                        <a:rPr lang="en-US" altLang="zh-TW" sz="1800" dirty="0"/>
                        <a:t>,</a:t>
                      </a:r>
                      <a:r>
                        <a:rPr lang="zh-TW" altLang="en-US" sz="1800" dirty="0"/>
                        <a:t>網眼清楚可見。羽片披針狀三角 形孢子囊群小</a:t>
                      </a:r>
                      <a:r>
                        <a:rPr lang="en-US" altLang="zh-TW" sz="1800" dirty="0"/>
                        <a:t>,</a:t>
                      </a:r>
                      <a:r>
                        <a:rPr lang="zh-TW" altLang="en-US" sz="1800" dirty="0"/>
                        <a:t>圓形</a:t>
                      </a:r>
                      <a:r>
                        <a:rPr lang="en-US" altLang="zh-TW" sz="1800" dirty="0"/>
                        <a:t>,</a:t>
                      </a:r>
                      <a:r>
                        <a:rPr lang="zh-TW" altLang="en-US" sz="1800" dirty="0"/>
                        <a:t>無苞膜。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7" name="Picture 1" descr="http://www.sups.tp.edu.tw/school/plant/b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59"/>
            <a:ext cx="4178424" cy="382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582365"/>
              </p:ext>
            </p:extLst>
          </p:nvPr>
        </p:nvGraphicFramePr>
        <p:xfrm>
          <a:off x="683568" y="764703"/>
          <a:ext cx="7776865" cy="5400603"/>
        </p:xfrm>
        <a:graphic>
          <a:graphicData uri="http://schemas.openxmlformats.org/drawingml/2006/table">
            <a:tbl>
              <a:tblPr/>
              <a:tblGrid>
                <a:gridCol w="1187529"/>
                <a:gridCol w="1984042"/>
                <a:gridCol w="4605294"/>
              </a:tblGrid>
              <a:tr h="44086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垂柳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216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Salix babylonica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4086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楊柳科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中國大陸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086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4-5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086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6346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樹高可達</a:t>
                      </a:r>
                      <a:r>
                        <a:rPr lang="en-US" altLang="zh-TW" sz="1800" dirty="0"/>
                        <a:t>6</a:t>
                      </a:r>
                      <a:r>
                        <a:rPr lang="zh-TW" altLang="en-US" sz="1800" dirty="0"/>
                        <a:t>公尺，小枝下垂，紅褐色。葉互生，線形披針狀，細葉鋸齒。葉背粉綠色。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1" name="Picture 1" descr="http://www.sups.tp.edu.tw/school/plant/b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59"/>
            <a:ext cx="3763888" cy="47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54572"/>
              </p:ext>
            </p:extLst>
          </p:nvPr>
        </p:nvGraphicFramePr>
        <p:xfrm>
          <a:off x="755576" y="692694"/>
          <a:ext cx="7560840" cy="5472609"/>
        </p:xfrm>
        <a:graphic>
          <a:graphicData uri="http://schemas.openxmlformats.org/drawingml/2006/table">
            <a:tbl>
              <a:tblPr/>
              <a:tblGrid>
                <a:gridCol w="1138822"/>
                <a:gridCol w="2029530"/>
                <a:gridCol w="4392488"/>
              </a:tblGrid>
              <a:tr h="39885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腎蕨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8377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Nephrolepis auriculata(L.) Trimen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885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蓧蕨科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885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熱帶亞洲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885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885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94561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根莖極短或不顯著，直立，不分歧。葉叢生，葉柄細短而堅韌。葉身鮮綠，一回羽狀複葉，葉軸被有鱗片。根下有球形的塊莖。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5" name="Picture 1" descr="http://www.sups.tp.edu.tw/school/plant/b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389039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3370"/>
              </p:ext>
            </p:extLst>
          </p:nvPr>
        </p:nvGraphicFramePr>
        <p:xfrm>
          <a:off x="755576" y="692698"/>
          <a:ext cx="7704855" cy="5400598"/>
        </p:xfrm>
        <a:graphic>
          <a:graphicData uri="http://schemas.openxmlformats.org/drawingml/2006/table">
            <a:tbl>
              <a:tblPr/>
              <a:tblGrid>
                <a:gridCol w="936104"/>
                <a:gridCol w="2016224"/>
                <a:gridCol w="4752527"/>
              </a:tblGrid>
              <a:tr h="298898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鱗蓋鳳尾蕨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4960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Pteris vittata L.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2425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鳳尾蕨科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4960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熱帶、亞熱帶地區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4960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觀賞期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全年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889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4957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根莖短，直立或斜上，密生鱗片，一回羽狀複葉，中央者最長，基部者短縮，無柄，邊緣常具小鋸齒。</a:t>
                      </a:r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29" name="Picture 1" descr="http://www.sups.tp.edu.tw/school/plant/b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3"/>
            <a:ext cx="3962400" cy="355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83892"/>
              </p:ext>
            </p:extLst>
          </p:nvPr>
        </p:nvGraphicFramePr>
        <p:xfrm>
          <a:off x="683568" y="764707"/>
          <a:ext cx="7776864" cy="5400599"/>
        </p:xfrm>
        <a:graphic>
          <a:graphicData uri="http://schemas.openxmlformats.org/drawingml/2006/table">
            <a:tbl>
              <a:tblPr/>
              <a:tblGrid>
                <a:gridCol w="998539"/>
                <a:gridCol w="2169813"/>
                <a:gridCol w="4608512"/>
              </a:tblGrid>
              <a:tr h="36532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夜香木</a:t>
                      </a:r>
                      <a:endParaRPr lang="zh-TW" altLang="en-US" sz="1800" dirty="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14346">
                <a:tc>
                  <a:txBody>
                    <a:bodyPr/>
                    <a:lstStyle/>
                    <a:p>
                      <a:r>
                        <a:rPr lang="zh-TW" altLang="en-US" sz="1800" b="1" dirty="0"/>
                        <a:t>學名</a:t>
                      </a:r>
                      <a:endParaRPr lang="zh-TW" altLang="en-US" sz="1800" dirty="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Cestrum nocturnum L. 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65326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茄科 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3983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熱帶美洲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354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3-11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32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86893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分枝多而柔軟。葉互生，披針狀長橢圓形，紙質，全緣。總狀花序近繖房狀排列，腋出或頂生，花的顏色為黃綠或綠白，香氣極濃。漿果小形，內藏種子一至數粒。</a:t>
                      </a:r>
                    </a:p>
                  </a:txBody>
                  <a:tcPr marL="80671" marR="80671" marT="40335" marB="403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53" name="Picture 1" descr="http://www.sups.tp.edu.tw/school/plant/b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322440" cy="34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52574"/>
              </p:ext>
            </p:extLst>
          </p:nvPr>
        </p:nvGraphicFramePr>
        <p:xfrm>
          <a:off x="683568" y="764706"/>
          <a:ext cx="7776863" cy="5400600"/>
        </p:xfrm>
        <a:graphic>
          <a:graphicData uri="http://schemas.openxmlformats.org/drawingml/2006/table">
            <a:tbl>
              <a:tblPr/>
              <a:tblGrid>
                <a:gridCol w="1023271"/>
                <a:gridCol w="2145081"/>
                <a:gridCol w="4608511"/>
              </a:tblGrid>
              <a:tr h="39277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青紫木（紫背桂花）</a:t>
                      </a:r>
                      <a:endParaRPr lang="zh-TW" altLang="en-US" sz="1800" dirty="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81927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Excoecaria bicolor Hassk.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9277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大戟科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7350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越南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277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/>
                        <a:t>4-7</a:t>
                      </a:r>
                      <a:r>
                        <a:rPr lang="zh-TW" altLang="en-US" sz="1800"/>
                        <a:t>月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277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60239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葉有柄對生，卵狀披針形，仙端銳尖基部鈍，細鋸齒緣，葉面綠色葉背鮮紫紅色。聚繖花序腋出，疏花，細小似桂花。</a:t>
                      </a: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7" name="Picture 1" descr="http://www.sups.tp.edu.tw/school/plant/b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7"/>
            <a:ext cx="4394448" cy="34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43528"/>
              </p:ext>
            </p:extLst>
          </p:nvPr>
        </p:nvGraphicFramePr>
        <p:xfrm>
          <a:off x="683568" y="764703"/>
          <a:ext cx="7776863" cy="5400600"/>
        </p:xfrm>
        <a:graphic>
          <a:graphicData uri="http://schemas.openxmlformats.org/drawingml/2006/table">
            <a:tbl>
              <a:tblPr/>
              <a:tblGrid>
                <a:gridCol w="1008821"/>
                <a:gridCol w="1871499"/>
                <a:gridCol w="4896543"/>
              </a:tblGrid>
              <a:tr h="440865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李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2163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Prunus salicina Lindey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4086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薔薇科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151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長江沿岸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0865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初春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086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63462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葉片寬短呈長橢圓形，花以白色為主，單瓣或重瓣，果皮紅色、黃色和青綠色。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1" name="Picture 1" descr="http://www.sups.tp.edu.tw/school/plant/b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17842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669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08639"/>
              </p:ext>
            </p:extLst>
          </p:nvPr>
        </p:nvGraphicFramePr>
        <p:xfrm>
          <a:off x="683568" y="692696"/>
          <a:ext cx="7776863" cy="5400602"/>
        </p:xfrm>
        <a:graphic>
          <a:graphicData uri="http://schemas.openxmlformats.org/drawingml/2006/table">
            <a:tbl>
              <a:tblPr/>
              <a:tblGrid>
                <a:gridCol w="1191902"/>
                <a:gridCol w="1976450"/>
                <a:gridCol w="4608511"/>
              </a:tblGrid>
              <a:tr h="41543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/>
                        <a:t>紅仙丹</a:t>
                      </a:r>
                      <a:endParaRPr lang="zh-TW" altLang="en-US" sz="1800" dirty="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27004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學名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Ixora chinensis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1543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科別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茜草科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43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原產地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亞洲熱帶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431">
                <a:tc>
                  <a:txBody>
                    <a:bodyPr/>
                    <a:lstStyle/>
                    <a:p>
                      <a:r>
                        <a:rPr lang="zh-TW" altLang="en-US" sz="1800" b="1"/>
                        <a:t>花期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/>
                        <a:t>盛花夏季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543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/>
                        <a:t>性 狀</a:t>
                      </a:r>
                      <a:endParaRPr lang="zh-TW" altLang="en-US" sz="1800"/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96443">
                <a:tc gridSpan="2">
                  <a:txBody>
                    <a:bodyPr/>
                    <a:lstStyle/>
                    <a:p>
                      <a:r>
                        <a:rPr lang="zh-TW" altLang="en-US" sz="1800" dirty="0"/>
                        <a:t>枝條由幹下密生。葉對生，全緣，葉倒卵形或長橢圓形花冠橙紅色，花頂生，繖花序，多花密集而 成團，小花呈高盆狀，萼淺裂，花冠為朱紅 色，果為漿果， 球形。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5" name="Picture 1" descr="http://www.sups.tp.edu.tw/school/plant/b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178424" cy="31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8506"/>
      </p:ext>
    </p:extLst>
  </p:cSld>
  <p:clrMapOvr>
    <a:masterClrMapping/>
  </p:clrMapOvr>
</p:sld>
</file>

<file path=ppt/theme/theme1.xml><?xml version="1.0" encoding="utf-8"?>
<a:theme xmlns:a="http://schemas.openxmlformats.org/drawingml/2006/main" name="Common_ID05">
  <a:themeElements>
    <a:clrScheme name="優雅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MSC_MS_EA_Common_ID05</Template>
  <TotalTime>563</TotalTime>
  <Words>7721</Words>
  <Application>Microsoft Office PowerPoint</Application>
  <PresentationFormat>如螢幕大小 (4:3)</PresentationFormat>
  <Paragraphs>1223</Paragraphs>
  <Slides>111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111</vt:i4>
      </vt:variant>
    </vt:vector>
  </HeadingPairs>
  <TitlesOfParts>
    <vt:vector size="112" baseType="lpstr">
      <vt:lpstr>Common_ID05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huichen1</dc:creator>
  <cp:lastModifiedBy>chuang18</cp:lastModifiedBy>
  <cp:revision>80</cp:revision>
  <dcterms:created xsi:type="dcterms:W3CDTF">2015-09-08T07:46:18Z</dcterms:created>
  <dcterms:modified xsi:type="dcterms:W3CDTF">2016-04-30T03:40:10Z</dcterms:modified>
</cp:coreProperties>
</file>